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142532775" r:id="rId2"/>
    <p:sldId id="2147482599" r:id="rId3"/>
    <p:sldId id="2147482595" r:id="rId4"/>
    <p:sldId id="2147482601" r:id="rId5"/>
    <p:sldId id="2147482604" r:id="rId6"/>
    <p:sldId id="2147482606" r:id="rId7"/>
    <p:sldId id="2147482608" r:id="rId8"/>
    <p:sldId id="2147482549" r:id="rId9"/>
    <p:sldId id="1113" r:id="rId10"/>
    <p:sldId id="1180" r:id="rId11"/>
    <p:sldId id="2147482615" r:id="rId12"/>
    <p:sldId id="2147482617" r:id="rId13"/>
    <p:sldId id="5423" r:id="rId14"/>
    <p:sldId id="2147482618" r:id="rId15"/>
    <p:sldId id="2147482614" r:id="rId16"/>
    <p:sldId id="5394" r:id="rId17"/>
    <p:sldId id="5396" r:id="rId18"/>
    <p:sldId id="5397" r:id="rId19"/>
    <p:sldId id="5398" r:id="rId20"/>
    <p:sldId id="5399" r:id="rId21"/>
    <p:sldId id="1164" r:id="rId22"/>
    <p:sldId id="5416" r:id="rId23"/>
    <p:sldId id="5417" r:id="rId24"/>
    <p:sldId id="1165" r:id="rId25"/>
    <p:sldId id="5419" r:id="rId26"/>
    <p:sldId id="5418" r:id="rId27"/>
    <p:sldId id="5401" r:id="rId28"/>
    <p:sldId id="5402" r:id="rId29"/>
    <p:sldId id="5404" r:id="rId30"/>
    <p:sldId id="5405" r:id="rId31"/>
    <p:sldId id="5406" r:id="rId32"/>
    <p:sldId id="5407" r:id="rId33"/>
    <p:sldId id="5408" r:id="rId34"/>
    <p:sldId id="5403" r:id="rId35"/>
    <p:sldId id="5422" r:id="rId36"/>
    <p:sldId id="5393" r:id="rId37"/>
    <p:sldId id="278" r:id="rId38"/>
    <p:sldId id="258" r:id="rId39"/>
    <p:sldId id="5467" r:id="rId40"/>
    <p:sldId id="5409" r:id="rId41"/>
    <p:sldId id="256" r:id="rId42"/>
    <p:sldId id="261" r:id="rId43"/>
    <p:sldId id="264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lvia Novello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4910" autoAdjust="0"/>
  </p:normalViewPr>
  <p:slideViewPr>
    <p:cSldViewPr snapToGrid="0" snapToObjects="1">
      <p:cViewPr varScale="1">
        <p:scale>
          <a:sx n="110" d="100"/>
          <a:sy n="110" d="100"/>
        </p:scale>
        <p:origin x="5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6B782-6C1B-A244-BAF0-0CD4C5A58B6D}" type="doc">
      <dgm:prSet loTypeId="urn:microsoft.com/office/officeart/2005/8/layout/lProcess1" loCatId="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AB5424BD-16EB-B74F-B429-40E6F00DF00C}">
      <dgm:prSet phldrT="[Testo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it-IT" sz="2000" b="1" dirty="0"/>
            <a:t>Riferimenti</a:t>
          </a:r>
        </a:p>
      </dgm:t>
    </dgm:pt>
    <dgm:pt modelId="{AB2416EB-BBC1-254B-AEF5-CFF24F638032}" type="parTrans" cxnId="{92BBAEF8-3A6B-6441-9451-159AE23B3168}">
      <dgm:prSet/>
      <dgm:spPr/>
      <dgm:t>
        <a:bodyPr/>
        <a:lstStyle/>
        <a:p>
          <a:endParaRPr lang="it-IT"/>
        </a:p>
      </dgm:t>
    </dgm:pt>
    <dgm:pt modelId="{C8AB9C6A-2ED2-6F48-8BD7-432C987705C0}" type="sibTrans" cxnId="{92BBAEF8-3A6B-6441-9451-159AE23B3168}">
      <dgm:prSet/>
      <dgm:spPr/>
      <dgm:t>
        <a:bodyPr/>
        <a:lstStyle/>
        <a:p>
          <a:endParaRPr lang="it-IT"/>
        </a:p>
      </dgm:t>
    </dgm:pt>
    <dgm:pt modelId="{8021C7F6-D9FB-124D-A2E9-587701A64DC6}">
      <dgm:prSet phldrT="[Testo]"/>
      <dgm:spPr>
        <a:solidFill>
          <a:schemeClr val="tx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it-IT" dirty="0"/>
            <a:t>Volume di popolazione e di patologia</a:t>
          </a:r>
        </a:p>
      </dgm:t>
    </dgm:pt>
    <dgm:pt modelId="{4289085B-1407-6043-B9DD-BD926F44DB20}" type="parTrans" cxnId="{6B83CF07-8A32-F94F-9B8B-3F11D00E8DAE}">
      <dgm:prSet/>
      <dgm:spPr/>
      <dgm:t>
        <a:bodyPr/>
        <a:lstStyle/>
        <a:p>
          <a:endParaRPr lang="it-IT"/>
        </a:p>
      </dgm:t>
    </dgm:pt>
    <dgm:pt modelId="{D122BD7F-57BB-734E-A38C-69A6C4BE6ACC}" type="sibTrans" cxnId="{6B83CF07-8A32-F94F-9B8B-3F11D00E8DAE}">
      <dgm:prSet/>
      <dgm:spPr/>
      <dgm:t>
        <a:bodyPr/>
        <a:lstStyle/>
        <a:p>
          <a:endParaRPr lang="it-IT"/>
        </a:p>
      </dgm:t>
    </dgm:pt>
    <dgm:pt modelId="{4C0504A1-F1CC-4545-A0AD-1F1A5090BC29}">
      <dgm:prSet phldrT="[Testo]"/>
      <dgm:spPr>
        <a:solidFill>
          <a:schemeClr val="tx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it-IT" dirty="0"/>
            <a:t>Logistica del territorio</a:t>
          </a:r>
        </a:p>
      </dgm:t>
    </dgm:pt>
    <dgm:pt modelId="{93EC3924-D53B-BC4D-AB05-7F4071161889}" type="parTrans" cxnId="{9EA3587D-0CC4-3A40-8C86-408B0D1DB973}">
      <dgm:prSet/>
      <dgm:spPr/>
      <dgm:t>
        <a:bodyPr/>
        <a:lstStyle/>
        <a:p>
          <a:endParaRPr lang="it-IT"/>
        </a:p>
      </dgm:t>
    </dgm:pt>
    <dgm:pt modelId="{8A7DAB05-9F3D-9A47-A2D1-B63DF150C37A}" type="sibTrans" cxnId="{9EA3587D-0CC4-3A40-8C86-408B0D1DB973}">
      <dgm:prSet/>
      <dgm:spPr/>
      <dgm:t>
        <a:bodyPr/>
        <a:lstStyle/>
        <a:p>
          <a:endParaRPr lang="it-IT"/>
        </a:p>
      </dgm:t>
    </dgm:pt>
    <dgm:pt modelId="{552E27C4-988B-8147-940F-CEC86E979977}">
      <dgm:prSet phldrT="[Testo]"/>
      <dgm:spPr/>
      <dgm:t>
        <a:bodyPr/>
        <a:lstStyle/>
        <a:p>
          <a:r>
            <a:rPr lang="it-IT" dirty="0"/>
            <a:t>PDTA per complessità  di intervento</a:t>
          </a:r>
        </a:p>
      </dgm:t>
    </dgm:pt>
    <dgm:pt modelId="{628FE3EE-B346-A044-B912-2A4408D38241}" type="sibTrans" cxnId="{1A4D5077-35CA-BE46-8192-A901E7EAE2AB}">
      <dgm:prSet/>
      <dgm:spPr/>
      <dgm:t>
        <a:bodyPr/>
        <a:lstStyle/>
        <a:p>
          <a:endParaRPr lang="it-IT"/>
        </a:p>
      </dgm:t>
    </dgm:pt>
    <dgm:pt modelId="{8B7491EA-2B32-1941-BF2E-791E39317D23}" type="parTrans" cxnId="{1A4D5077-35CA-BE46-8192-A901E7EAE2AB}">
      <dgm:prSet/>
      <dgm:spPr/>
      <dgm:t>
        <a:bodyPr/>
        <a:lstStyle/>
        <a:p>
          <a:endParaRPr lang="it-IT"/>
        </a:p>
      </dgm:t>
    </dgm:pt>
    <dgm:pt modelId="{D159E26F-6864-BF4F-9598-2E69A40938C3}">
      <dgm:prSet phldrT="[Testo]"/>
      <dgm:spPr/>
      <dgm:t>
        <a:bodyPr/>
        <a:lstStyle/>
        <a:p>
          <a:r>
            <a:rPr lang="it-IT" dirty="0"/>
            <a:t>Accesso e appropriatezza per patologia</a:t>
          </a:r>
        </a:p>
      </dgm:t>
    </dgm:pt>
    <dgm:pt modelId="{BB00FE00-EDC2-A447-A18E-848ADF2105F1}" type="sibTrans" cxnId="{A1500605-EEF8-8042-9A46-8B22D420B70A}">
      <dgm:prSet/>
      <dgm:spPr/>
      <dgm:t>
        <a:bodyPr/>
        <a:lstStyle/>
        <a:p>
          <a:endParaRPr lang="it-IT"/>
        </a:p>
      </dgm:t>
    </dgm:pt>
    <dgm:pt modelId="{0C4FE511-7413-9241-BCCA-327335E33057}" type="parTrans" cxnId="{A1500605-EEF8-8042-9A46-8B22D420B70A}">
      <dgm:prSet/>
      <dgm:spPr/>
      <dgm:t>
        <a:bodyPr/>
        <a:lstStyle/>
        <a:p>
          <a:endParaRPr lang="it-IT"/>
        </a:p>
      </dgm:t>
    </dgm:pt>
    <dgm:pt modelId="{75827043-AF5B-214C-8744-C28251ACBAD8}">
      <dgm:prSet phldrT="[Testo]" custT="1"/>
      <dgm:spPr/>
      <dgm:t>
        <a:bodyPr/>
        <a:lstStyle/>
        <a:p>
          <a:r>
            <a:rPr lang="it-IT" sz="2000" b="1" dirty="0"/>
            <a:t>Valore</a:t>
          </a:r>
        </a:p>
      </dgm:t>
    </dgm:pt>
    <dgm:pt modelId="{E81F46ED-A068-DA43-97DC-F0DFB0EFFB24}" type="sibTrans" cxnId="{35955657-E4CE-6545-A645-255865BCE567}">
      <dgm:prSet/>
      <dgm:spPr/>
      <dgm:t>
        <a:bodyPr/>
        <a:lstStyle/>
        <a:p>
          <a:endParaRPr lang="it-IT"/>
        </a:p>
      </dgm:t>
    </dgm:pt>
    <dgm:pt modelId="{16D1DB8A-550C-3E47-97CD-0F8F47C84BAB}" type="parTrans" cxnId="{35955657-E4CE-6545-A645-255865BCE567}">
      <dgm:prSet/>
      <dgm:spPr/>
      <dgm:t>
        <a:bodyPr/>
        <a:lstStyle/>
        <a:p>
          <a:endParaRPr lang="it-IT"/>
        </a:p>
      </dgm:t>
    </dgm:pt>
    <dgm:pt modelId="{6941608F-815C-A943-B196-5C49BBB984AF}">
      <dgm:prSet phldrT="[Testo]"/>
      <dgm:spPr>
        <a:solidFill>
          <a:schemeClr val="tx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it-IT" dirty="0"/>
            <a:t>Professionalità disponibili</a:t>
          </a:r>
        </a:p>
      </dgm:t>
    </dgm:pt>
    <dgm:pt modelId="{23CFCD7E-8B77-7D4F-ABA9-E229BF6B3A51}" type="parTrans" cxnId="{E1893E64-8F4A-E84F-905F-CE71914AA39B}">
      <dgm:prSet/>
      <dgm:spPr/>
      <dgm:t>
        <a:bodyPr/>
        <a:lstStyle/>
        <a:p>
          <a:endParaRPr lang="it-IT"/>
        </a:p>
      </dgm:t>
    </dgm:pt>
    <dgm:pt modelId="{AE3BF713-3372-4845-8021-8EA478D45FF8}" type="sibTrans" cxnId="{E1893E64-8F4A-E84F-905F-CE71914AA39B}">
      <dgm:prSet/>
      <dgm:spPr/>
      <dgm:t>
        <a:bodyPr/>
        <a:lstStyle/>
        <a:p>
          <a:endParaRPr lang="it-IT"/>
        </a:p>
      </dgm:t>
    </dgm:pt>
    <dgm:pt modelId="{6408A387-4BBD-7247-B970-07F43ADC32B5}">
      <dgm:prSet phldrT="[Testo]"/>
      <dgm:spPr>
        <a:solidFill>
          <a:schemeClr val="tx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it-IT" dirty="0"/>
            <a:t>Tecnologie disponibili</a:t>
          </a:r>
        </a:p>
      </dgm:t>
    </dgm:pt>
    <dgm:pt modelId="{04AA69D8-4987-AE47-AEE2-90BC74EF432F}" type="parTrans" cxnId="{F3B255ED-ED1F-B44F-94F9-FD2675B9AE29}">
      <dgm:prSet/>
      <dgm:spPr/>
      <dgm:t>
        <a:bodyPr/>
        <a:lstStyle/>
        <a:p>
          <a:endParaRPr lang="it-IT"/>
        </a:p>
      </dgm:t>
    </dgm:pt>
    <dgm:pt modelId="{2516D91D-5795-7F4A-83B6-D8D1B38637B7}" type="sibTrans" cxnId="{F3B255ED-ED1F-B44F-94F9-FD2675B9AE29}">
      <dgm:prSet/>
      <dgm:spPr/>
      <dgm:t>
        <a:bodyPr/>
        <a:lstStyle/>
        <a:p>
          <a:endParaRPr lang="it-IT"/>
        </a:p>
      </dgm:t>
    </dgm:pt>
    <dgm:pt modelId="{5743AD3F-1C76-9A45-B74B-4125F9ED00E5}">
      <dgm:prSet phldrT="[Testo]"/>
      <dgm:spPr>
        <a:solidFill>
          <a:schemeClr val="tx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it-IT" dirty="0"/>
            <a:t>Introduzione</a:t>
          </a:r>
          <a:r>
            <a:rPr lang="it-IT" baseline="0" dirty="0"/>
            <a:t> dell’innovazione</a:t>
          </a:r>
          <a:endParaRPr lang="it-IT" dirty="0"/>
        </a:p>
      </dgm:t>
    </dgm:pt>
    <dgm:pt modelId="{5A9EFC04-763C-E149-877B-EF441D166A8E}" type="parTrans" cxnId="{FC1AD193-A033-C94F-BE8F-8BDF88DE67ED}">
      <dgm:prSet/>
      <dgm:spPr/>
      <dgm:t>
        <a:bodyPr/>
        <a:lstStyle/>
        <a:p>
          <a:endParaRPr lang="it-IT"/>
        </a:p>
      </dgm:t>
    </dgm:pt>
    <dgm:pt modelId="{4B5E54D9-AA81-2A46-8BFA-E5EDE424C23B}" type="sibTrans" cxnId="{FC1AD193-A033-C94F-BE8F-8BDF88DE67ED}">
      <dgm:prSet/>
      <dgm:spPr/>
      <dgm:t>
        <a:bodyPr/>
        <a:lstStyle/>
        <a:p>
          <a:endParaRPr lang="it-IT"/>
        </a:p>
      </dgm:t>
    </dgm:pt>
    <dgm:pt modelId="{4677A3B2-B22D-3742-9E82-E56508F1CAF5}">
      <dgm:prSet phldrT="[Testo]"/>
      <dgm:spPr>
        <a:solidFill>
          <a:schemeClr val="tx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it-IT" dirty="0"/>
            <a:t>Risorse potenziali</a:t>
          </a:r>
        </a:p>
      </dgm:t>
    </dgm:pt>
    <dgm:pt modelId="{A86DBD0B-ED5D-FD48-B2C0-E47376886AD6}" type="parTrans" cxnId="{04EA424A-58AE-8749-9CB6-919A4B199BBB}">
      <dgm:prSet/>
      <dgm:spPr/>
      <dgm:t>
        <a:bodyPr/>
        <a:lstStyle/>
        <a:p>
          <a:endParaRPr lang="it-IT"/>
        </a:p>
      </dgm:t>
    </dgm:pt>
    <dgm:pt modelId="{30DBC82F-E26B-2A4C-A91B-C2CFB1DE8F59}" type="sibTrans" cxnId="{04EA424A-58AE-8749-9CB6-919A4B199BBB}">
      <dgm:prSet/>
      <dgm:spPr/>
      <dgm:t>
        <a:bodyPr/>
        <a:lstStyle/>
        <a:p>
          <a:endParaRPr lang="it-IT"/>
        </a:p>
      </dgm:t>
    </dgm:pt>
    <dgm:pt modelId="{CFCF7AD9-5C45-0047-9779-7D0162A49A84}">
      <dgm:prSet phldrT="[Testo]"/>
      <dgm:spPr/>
      <dgm:t>
        <a:bodyPr/>
        <a:lstStyle/>
        <a:p>
          <a:r>
            <a:rPr lang="it-IT" dirty="0"/>
            <a:t>Razionalizzazione</a:t>
          </a:r>
          <a:r>
            <a:rPr lang="it-IT" baseline="0" dirty="0"/>
            <a:t> delle risorse professionali e tecnologiche</a:t>
          </a:r>
          <a:endParaRPr lang="it-IT" dirty="0"/>
        </a:p>
      </dgm:t>
    </dgm:pt>
    <dgm:pt modelId="{5074A457-9FEB-094D-A8A1-E6EA5C9630BA}" type="parTrans" cxnId="{F0E1DDB0-ED18-1441-832D-4B4A4501974C}">
      <dgm:prSet/>
      <dgm:spPr/>
      <dgm:t>
        <a:bodyPr/>
        <a:lstStyle/>
        <a:p>
          <a:endParaRPr lang="it-IT"/>
        </a:p>
      </dgm:t>
    </dgm:pt>
    <dgm:pt modelId="{2BC376BE-F508-2949-B9A2-0BB018EC5944}" type="sibTrans" cxnId="{F0E1DDB0-ED18-1441-832D-4B4A4501974C}">
      <dgm:prSet/>
      <dgm:spPr/>
      <dgm:t>
        <a:bodyPr/>
        <a:lstStyle/>
        <a:p>
          <a:endParaRPr lang="it-IT"/>
        </a:p>
      </dgm:t>
    </dgm:pt>
    <dgm:pt modelId="{E2F7725A-F634-024E-A5EE-7969F369FBA5}">
      <dgm:prSet phldrT="[Testo]"/>
      <dgm:spPr/>
      <dgm:t>
        <a:bodyPr/>
        <a:lstStyle/>
        <a:p>
          <a:r>
            <a:rPr lang="it-IT" baseline="0" dirty="0"/>
            <a:t>Gestione dell’innovazione</a:t>
          </a:r>
        </a:p>
      </dgm:t>
    </dgm:pt>
    <dgm:pt modelId="{2C1A7424-3B8B-A84A-B097-4C11B5A291E2}" type="parTrans" cxnId="{DDC582A9-277A-604B-8EB3-40E53A5A144B}">
      <dgm:prSet/>
      <dgm:spPr/>
      <dgm:t>
        <a:bodyPr/>
        <a:lstStyle/>
        <a:p>
          <a:endParaRPr lang="it-IT"/>
        </a:p>
      </dgm:t>
    </dgm:pt>
    <dgm:pt modelId="{B6F9AC22-F564-A94D-ACE2-4EFDF6390214}" type="sibTrans" cxnId="{DDC582A9-277A-604B-8EB3-40E53A5A144B}">
      <dgm:prSet/>
      <dgm:spPr/>
      <dgm:t>
        <a:bodyPr/>
        <a:lstStyle/>
        <a:p>
          <a:endParaRPr lang="it-IT"/>
        </a:p>
      </dgm:t>
    </dgm:pt>
    <dgm:pt modelId="{C239B411-6284-AF43-8130-9C2881EBD97B}">
      <dgm:prSet phldrT="[Testo]"/>
      <dgm:spPr/>
      <dgm:t>
        <a:bodyPr/>
        <a:lstStyle/>
        <a:p>
          <a:r>
            <a:rPr lang="it-IT" dirty="0"/>
            <a:t>Programmazione</a:t>
          </a:r>
          <a:r>
            <a:rPr lang="it-IT" baseline="0" dirty="0"/>
            <a:t> regionale</a:t>
          </a:r>
          <a:endParaRPr lang="it-IT" dirty="0"/>
        </a:p>
      </dgm:t>
    </dgm:pt>
    <dgm:pt modelId="{8DD50DA4-5CB3-8743-8BA1-33895E7E9F8C}" type="parTrans" cxnId="{246D93EE-FD15-BD48-BA48-DE773B99D594}">
      <dgm:prSet/>
      <dgm:spPr/>
      <dgm:t>
        <a:bodyPr/>
        <a:lstStyle/>
        <a:p>
          <a:endParaRPr lang="it-IT"/>
        </a:p>
      </dgm:t>
    </dgm:pt>
    <dgm:pt modelId="{FAA96DD0-2DA8-FB42-AC40-454493841D18}" type="sibTrans" cxnId="{246D93EE-FD15-BD48-BA48-DE773B99D594}">
      <dgm:prSet/>
      <dgm:spPr/>
      <dgm:t>
        <a:bodyPr/>
        <a:lstStyle/>
        <a:p>
          <a:endParaRPr lang="it-IT"/>
        </a:p>
      </dgm:t>
    </dgm:pt>
    <dgm:pt modelId="{3140B0E6-8837-524C-93DC-92D9A09DD733}">
      <dgm:prSet phldrT="[Testo]"/>
      <dgm:spPr/>
      <dgm:t>
        <a:bodyPr/>
        <a:lstStyle/>
        <a:p>
          <a:r>
            <a:rPr lang="it-IT" dirty="0"/>
            <a:t>Continuità ospedale-territorio</a:t>
          </a:r>
        </a:p>
      </dgm:t>
    </dgm:pt>
    <dgm:pt modelId="{7BEBE864-FB8A-244E-B302-CAEE21728371}" type="parTrans" cxnId="{27FCB77D-E5FB-BB4E-8C41-2AD3E35D4B1A}">
      <dgm:prSet/>
      <dgm:spPr/>
      <dgm:t>
        <a:bodyPr/>
        <a:lstStyle/>
        <a:p>
          <a:endParaRPr lang="it-IT"/>
        </a:p>
      </dgm:t>
    </dgm:pt>
    <dgm:pt modelId="{008362F6-A345-CE41-AF49-4280D45E1EF3}" type="sibTrans" cxnId="{27FCB77D-E5FB-BB4E-8C41-2AD3E35D4B1A}">
      <dgm:prSet/>
      <dgm:spPr/>
      <dgm:t>
        <a:bodyPr/>
        <a:lstStyle/>
        <a:p>
          <a:endParaRPr lang="it-IT"/>
        </a:p>
      </dgm:t>
    </dgm:pt>
    <dgm:pt modelId="{B32AD1F3-8722-AD45-81C5-2687979538B3}" type="pres">
      <dgm:prSet presAssocID="{C736B782-6C1B-A244-BAF0-0CD4C5A58B6D}" presName="Name0" presStyleCnt="0">
        <dgm:presLayoutVars>
          <dgm:dir/>
          <dgm:animLvl val="lvl"/>
          <dgm:resizeHandles val="exact"/>
        </dgm:presLayoutVars>
      </dgm:prSet>
      <dgm:spPr/>
    </dgm:pt>
    <dgm:pt modelId="{40F475B7-D986-F548-9D17-F9F74647D56B}" type="pres">
      <dgm:prSet presAssocID="{AB5424BD-16EB-B74F-B429-40E6F00DF00C}" presName="vertFlow" presStyleCnt="0"/>
      <dgm:spPr/>
    </dgm:pt>
    <dgm:pt modelId="{68246674-3EF2-2D4C-A749-45291524B3B3}" type="pres">
      <dgm:prSet presAssocID="{AB5424BD-16EB-B74F-B429-40E6F00DF00C}" presName="header" presStyleLbl="node1" presStyleIdx="0" presStyleCnt="2"/>
      <dgm:spPr/>
    </dgm:pt>
    <dgm:pt modelId="{0DE4321E-60D9-494E-821A-D778C5F74E35}" type="pres">
      <dgm:prSet presAssocID="{4289085B-1407-6043-B9DD-BD926F44DB20}" presName="parTrans" presStyleLbl="sibTrans2D1" presStyleIdx="0" presStyleCnt="12"/>
      <dgm:spPr/>
    </dgm:pt>
    <dgm:pt modelId="{C1FF979B-CFC3-FA49-93A9-A6B995870708}" type="pres">
      <dgm:prSet presAssocID="{8021C7F6-D9FB-124D-A2E9-587701A64DC6}" presName="child" presStyleLbl="alignAccFollowNode1" presStyleIdx="0" presStyleCnt="12">
        <dgm:presLayoutVars>
          <dgm:chMax val="0"/>
          <dgm:bulletEnabled val="1"/>
        </dgm:presLayoutVars>
      </dgm:prSet>
      <dgm:spPr/>
    </dgm:pt>
    <dgm:pt modelId="{4FC57C70-9384-B641-B6C5-8E2FB51026AE}" type="pres">
      <dgm:prSet presAssocID="{D122BD7F-57BB-734E-A38C-69A6C4BE6ACC}" presName="sibTrans" presStyleLbl="sibTrans2D1" presStyleIdx="1" presStyleCnt="12"/>
      <dgm:spPr/>
    </dgm:pt>
    <dgm:pt modelId="{0118D0BD-E4E3-B149-A71C-CB325A417086}" type="pres">
      <dgm:prSet presAssocID="{4C0504A1-F1CC-4545-A0AD-1F1A5090BC29}" presName="child" presStyleLbl="alignAccFollowNode1" presStyleIdx="1" presStyleCnt="12">
        <dgm:presLayoutVars>
          <dgm:chMax val="0"/>
          <dgm:bulletEnabled val="1"/>
        </dgm:presLayoutVars>
      </dgm:prSet>
      <dgm:spPr/>
    </dgm:pt>
    <dgm:pt modelId="{A050C46D-9E51-E246-81C2-9C12966DBC5A}" type="pres">
      <dgm:prSet presAssocID="{8A7DAB05-9F3D-9A47-A2D1-B63DF150C37A}" presName="sibTrans" presStyleLbl="sibTrans2D1" presStyleIdx="2" presStyleCnt="12"/>
      <dgm:spPr/>
    </dgm:pt>
    <dgm:pt modelId="{465064FC-DCA9-0C4E-AF5D-A82C2248B60C}" type="pres">
      <dgm:prSet presAssocID="{6941608F-815C-A943-B196-5C49BBB984AF}" presName="child" presStyleLbl="alignAccFollowNode1" presStyleIdx="2" presStyleCnt="12">
        <dgm:presLayoutVars>
          <dgm:chMax val="0"/>
          <dgm:bulletEnabled val="1"/>
        </dgm:presLayoutVars>
      </dgm:prSet>
      <dgm:spPr/>
    </dgm:pt>
    <dgm:pt modelId="{46DF506A-C358-9741-A1FE-A043B49315AB}" type="pres">
      <dgm:prSet presAssocID="{AE3BF713-3372-4845-8021-8EA478D45FF8}" presName="sibTrans" presStyleLbl="sibTrans2D1" presStyleIdx="3" presStyleCnt="12"/>
      <dgm:spPr/>
    </dgm:pt>
    <dgm:pt modelId="{2744A4A7-B9DC-9B4E-986E-E76773D24281}" type="pres">
      <dgm:prSet presAssocID="{6408A387-4BBD-7247-B970-07F43ADC32B5}" presName="child" presStyleLbl="alignAccFollowNode1" presStyleIdx="3" presStyleCnt="12">
        <dgm:presLayoutVars>
          <dgm:chMax val="0"/>
          <dgm:bulletEnabled val="1"/>
        </dgm:presLayoutVars>
      </dgm:prSet>
      <dgm:spPr/>
    </dgm:pt>
    <dgm:pt modelId="{2F9D586F-9314-ED41-911E-C4B5E85187CD}" type="pres">
      <dgm:prSet presAssocID="{2516D91D-5795-7F4A-83B6-D8D1B38637B7}" presName="sibTrans" presStyleLbl="sibTrans2D1" presStyleIdx="4" presStyleCnt="12"/>
      <dgm:spPr/>
    </dgm:pt>
    <dgm:pt modelId="{631D345C-A7B4-134B-B9BA-6283757F7570}" type="pres">
      <dgm:prSet presAssocID="{5743AD3F-1C76-9A45-B74B-4125F9ED00E5}" presName="child" presStyleLbl="alignAccFollowNode1" presStyleIdx="4" presStyleCnt="12">
        <dgm:presLayoutVars>
          <dgm:chMax val="0"/>
          <dgm:bulletEnabled val="1"/>
        </dgm:presLayoutVars>
      </dgm:prSet>
      <dgm:spPr/>
    </dgm:pt>
    <dgm:pt modelId="{D72FB821-2875-0D4F-AABA-5CDFBB355EFC}" type="pres">
      <dgm:prSet presAssocID="{4B5E54D9-AA81-2A46-8BFA-E5EDE424C23B}" presName="sibTrans" presStyleLbl="sibTrans2D1" presStyleIdx="5" presStyleCnt="12"/>
      <dgm:spPr/>
    </dgm:pt>
    <dgm:pt modelId="{D0CC888E-428D-994E-BB69-8D53C104D40A}" type="pres">
      <dgm:prSet presAssocID="{4677A3B2-B22D-3742-9E82-E56508F1CAF5}" presName="child" presStyleLbl="alignAccFollowNode1" presStyleIdx="5" presStyleCnt="12">
        <dgm:presLayoutVars>
          <dgm:chMax val="0"/>
          <dgm:bulletEnabled val="1"/>
        </dgm:presLayoutVars>
      </dgm:prSet>
      <dgm:spPr/>
    </dgm:pt>
    <dgm:pt modelId="{6D3E37CC-33ED-5347-9497-557DC6F88367}" type="pres">
      <dgm:prSet presAssocID="{AB5424BD-16EB-B74F-B429-40E6F00DF00C}" presName="hSp" presStyleCnt="0"/>
      <dgm:spPr/>
    </dgm:pt>
    <dgm:pt modelId="{DA4F09B7-C262-1742-97F8-38110E0FC1B9}" type="pres">
      <dgm:prSet presAssocID="{75827043-AF5B-214C-8744-C28251ACBAD8}" presName="vertFlow" presStyleCnt="0"/>
      <dgm:spPr/>
    </dgm:pt>
    <dgm:pt modelId="{E7DAB337-551A-7942-B778-2580F6B71015}" type="pres">
      <dgm:prSet presAssocID="{75827043-AF5B-214C-8744-C28251ACBAD8}" presName="header" presStyleLbl="node1" presStyleIdx="1" presStyleCnt="2"/>
      <dgm:spPr/>
    </dgm:pt>
    <dgm:pt modelId="{F1DDF677-7B4C-BA4C-AF05-CB310A3D4C39}" type="pres">
      <dgm:prSet presAssocID="{0C4FE511-7413-9241-BCCA-327335E33057}" presName="parTrans" presStyleLbl="sibTrans2D1" presStyleIdx="6" presStyleCnt="12"/>
      <dgm:spPr/>
    </dgm:pt>
    <dgm:pt modelId="{C62BE3AC-A0BA-274E-95FC-E459B27B2634}" type="pres">
      <dgm:prSet presAssocID="{D159E26F-6864-BF4F-9598-2E69A40938C3}" presName="child" presStyleLbl="alignAccFollowNode1" presStyleIdx="6" presStyleCnt="12">
        <dgm:presLayoutVars>
          <dgm:chMax val="0"/>
          <dgm:bulletEnabled val="1"/>
        </dgm:presLayoutVars>
      </dgm:prSet>
      <dgm:spPr/>
    </dgm:pt>
    <dgm:pt modelId="{39B995B5-F6F5-2247-97B3-9B6D7F99B503}" type="pres">
      <dgm:prSet presAssocID="{BB00FE00-EDC2-A447-A18E-848ADF2105F1}" presName="sibTrans" presStyleLbl="sibTrans2D1" presStyleIdx="7" presStyleCnt="12"/>
      <dgm:spPr/>
    </dgm:pt>
    <dgm:pt modelId="{58A0813D-9D38-664D-99EC-941DD1C7C2FC}" type="pres">
      <dgm:prSet presAssocID="{3140B0E6-8837-524C-93DC-92D9A09DD733}" presName="child" presStyleLbl="alignAccFollowNode1" presStyleIdx="7" presStyleCnt="12">
        <dgm:presLayoutVars>
          <dgm:chMax val="0"/>
          <dgm:bulletEnabled val="1"/>
        </dgm:presLayoutVars>
      </dgm:prSet>
      <dgm:spPr/>
    </dgm:pt>
    <dgm:pt modelId="{1B2B6CF0-5024-7148-93D4-5392A4713C89}" type="pres">
      <dgm:prSet presAssocID="{008362F6-A345-CE41-AF49-4280D45E1EF3}" presName="sibTrans" presStyleLbl="sibTrans2D1" presStyleIdx="8" presStyleCnt="12"/>
      <dgm:spPr/>
    </dgm:pt>
    <dgm:pt modelId="{2600DF76-99E4-7C4A-8A8E-2374559B45D4}" type="pres">
      <dgm:prSet presAssocID="{552E27C4-988B-8147-940F-CEC86E979977}" presName="child" presStyleLbl="alignAccFollowNode1" presStyleIdx="8" presStyleCnt="12">
        <dgm:presLayoutVars>
          <dgm:chMax val="0"/>
          <dgm:bulletEnabled val="1"/>
        </dgm:presLayoutVars>
      </dgm:prSet>
      <dgm:spPr/>
    </dgm:pt>
    <dgm:pt modelId="{674F7ABD-75D9-784A-B5AE-79A52219A3D8}" type="pres">
      <dgm:prSet presAssocID="{628FE3EE-B346-A044-B912-2A4408D38241}" presName="sibTrans" presStyleLbl="sibTrans2D1" presStyleIdx="9" presStyleCnt="12"/>
      <dgm:spPr/>
    </dgm:pt>
    <dgm:pt modelId="{BA93231F-437A-2247-A92A-3D6E9E60F443}" type="pres">
      <dgm:prSet presAssocID="{CFCF7AD9-5C45-0047-9779-7D0162A49A84}" presName="child" presStyleLbl="alignAccFollowNode1" presStyleIdx="9" presStyleCnt="12">
        <dgm:presLayoutVars>
          <dgm:chMax val="0"/>
          <dgm:bulletEnabled val="1"/>
        </dgm:presLayoutVars>
      </dgm:prSet>
      <dgm:spPr/>
    </dgm:pt>
    <dgm:pt modelId="{678395EC-7DA6-6C41-8477-5B78F9ADD302}" type="pres">
      <dgm:prSet presAssocID="{2BC376BE-F508-2949-B9A2-0BB018EC5944}" presName="sibTrans" presStyleLbl="sibTrans2D1" presStyleIdx="10" presStyleCnt="12"/>
      <dgm:spPr/>
    </dgm:pt>
    <dgm:pt modelId="{91606BD6-77C8-874A-B389-6EACF07E35E5}" type="pres">
      <dgm:prSet presAssocID="{E2F7725A-F634-024E-A5EE-7969F369FBA5}" presName="child" presStyleLbl="alignAccFollowNode1" presStyleIdx="10" presStyleCnt="12">
        <dgm:presLayoutVars>
          <dgm:chMax val="0"/>
          <dgm:bulletEnabled val="1"/>
        </dgm:presLayoutVars>
      </dgm:prSet>
      <dgm:spPr/>
    </dgm:pt>
    <dgm:pt modelId="{1A9FD24E-DAD8-234D-BCCF-B6816AFA2A96}" type="pres">
      <dgm:prSet presAssocID="{B6F9AC22-F564-A94D-ACE2-4EFDF6390214}" presName="sibTrans" presStyleLbl="sibTrans2D1" presStyleIdx="11" presStyleCnt="12"/>
      <dgm:spPr/>
    </dgm:pt>
    <dgm:pt modelId="{3DACA4DB-6CFE-6245-9DFB-F0C293668A03}" type="pres">
      <dgm:prSet presAssocID="{C239B411-6284-AF43-8130-9C2881EBD97B}" presName="child" presStyleLbl="alignAccFollowNode1" presStyleIdx="11" presStyleCnt="12">
        <dgm:presLayoutVars>
          <dgm:chMax val="0"/>
          <dgm:bulletEnabled val="1"/>
        </dgm:presLayoutVars>
      </dgm:prSet>
      <dgm:spPr/>
    </dgm:pt>
  </dgm:ptLst>
  <dgm:cxnLst>
    <dgm:cxn modelId="{6BD0FC03-E03E-CE47-ABB8-16A6AFAB7EE7}" type="presOf" srcId="{8021C7F6-D9FB-124D-A2E9-587701A64DC6}" destId="{C1FF979B-CFC3-FA49-93A9-A6B995870708}" srcOrd="0" destOrd="0" presId="urn:microsoft.com/office/officeart/2005/8/layout/lProcess1"/>
    <dgm:cxn modelId="{A1500605-EEF8-8042-9A46-8B22D420B70A}" srcId="{75827043-AF5B-214C-8744-C28251ACBAD8}" destId="{D159E26F-6864-BF4F-9598-2E69A40938C3}" srcOrd="0" destOrd="0" parTransId="{0C4FE511-7413-9241-BCCA-327335E33057}" sibTransId="{BB00FE00-EDC2-A447-A18E-848ADF2105F1}"/>
    <dgm:cxn modelId="{F2237B06-831F-654D-A2D6-8BE2E7C584FB}" type="presOf" srcId="{628FE3EE-B346-A044-B912-2A4408D38241}" destId="{674F7ABD-75D9-784A-B5AE-79A52219A3D8}" srcOrd="0" destOrd="0" presId="urn:microsoft.com/office/officeart/2005/8/layout/lProcess1"/>
    <dgm:cxn modelId="{6B83CF07-8A32-F94F-9B8B-3F11D00E8DAE}" srcId="{AB5424BD-16EB-B74F-B429-40E6F00DF00C}" destId="{8021C7F6-D9FB-124D-A2E9-587701A64DC6}" srcOrd="0" destOrd="0" parTransId="{4289085B-1407-6043-B9DD-BD926F44DB20}" sibTransId="{D122BD7F-57BB-734E-A38C-69A6C4BE6ACC}"/>
    <dgm:cxn modelId="{B7406B0E-4B0F-E34D-BEAC-09BCD1FE1137}" type="presOf" srcId="{4B5E54D9-AA81-2A46-8BFA-E5EDE424C23B}" destId="{D72FB821-2875-0D4F-AABA-5CDFBB355EFC}" srcOrd="0" destOrd="0" presId="urn:microsoft.com/office/officeart/2005/8/layout/lProcess1"/>
    <dgm:cxn modelId="{D5365716-0A0F-174F-BABF-28D7C9334C09}" type="presOf" srcId="{D159E26F-6864-BF4F-9598-2E69A40938C3}" destId="{C62BE3AC-A0BA-274E-95FC-E459B27B2634}" srcOrd="0" destOrd="0" presId="urn:microsoft.com/office/officeart/2005/8/layout/lProcess1"/>
    <dgm:cxn modelId="{1C9FD41A-5FA4-7240-A07A-D4E5D668F60D}" type="presOf" srcId="{0C4FE511-7413-9241-BCCA-327335E33057}" destId="{F1DDF677-7B4C-BA4C-AF05-CB310A3D4C39}" srcOrd="0" destOrd="0" presId="urn:microsoft.com/office/officeart/2005/8/layout/lProcess1"/>
    <dgm:cxn modelId="{094B5636-1311-5847-A94E-52B9E4E1B9AD}" type="presOf" srcId="{D122BD7F-57BB-734E-A38C-69A6C4BE6ACC}" destId="{4FC57C70-9384-B641-B6C5-8E2FB51026AE}" srcOrd="0" destOrd="0" presId="urn:microsoft.com/office/officeart/2005/8/layout/lProcess1"/>
    <dgm:cxn modelId="{6634293A-5EF3-F843-88FE-68BEA8A2AC59}" type="presOf" srcId="{AE3BF713-3372-4845-8021-8EA478D45FF8}" destId="{46DF506A-C358-9741-A1FE-A043B49315AB}" srcOrd="0" destOrd="0" presId="urn:microsoft.com/office/officeart/2005/8/layout/lProcess1"/>
    <dgm:cxn modelId="{CC107D43-FDF8-514B-939F-05524C4CF0C5}" type="presOf" srcId="{8A7DAB05-9F3D-9A47-A2D1-B63DF150C37A}" destId="{A050C46D-9E51-E246-81C2-9C12966DBC5A}" srcOrd="0" destOrd="0" presId="urn:microsoft.com/office/officeart/2005/8/layout/lProcess1"/>
    <dgm:cxn modelId="{CDA95245-E869-1A42-B375-059D928517D4}" type="presOf" srcId="{4C0504A1-F1CC-4545-A0AD-1F1A5090BC29}" destId="{0118D0BD-E4E3-B149-A71C-CB325A417086}" srcOrd="0" destOrd="0" presId="urn:microsoft.com/office/officeart/2005/8/layout/lProcess1"/>
    <dgm:cxn modelId="{238ED847-5895-E048-B3E7-FCA3A166C462}" type="presOf" srcId="{4289085B-1407-6043-B9DD-BD926F44DB20}" destId="{0DE4321E-60D9-494E-821A-D778C5F74E35}" srcOrd="0" destOrd="0" presId="urn:microsoft.com/office/officeart/2005/8/layout/lProcess1"/>
    <dgm:cxn modelId="{86CC6548-C759-2143-94DB-29A3FB10CD12}" type="presOf" srcId="{552E27C4-988B-8147-940F-CEC86E979977}" destId="{2600DF76-99E4-7C4A-8A8E-2374559B45D4}" srcOrd="0" destOrd="0" presId="urn:microsoft.com/office/officeart/2005/8/layout/lProcess1"/>
    <dgm:cxn modelId="{04EA424A-58AE-8749-9CB6-919A4B199BBB}" srcId="{AB5424BD-16EB-B74F-B429-40E6F00DF00C}" destId="{4677A3B2-B22D-3742-9E82-E56508F1CAF5}" srcOrd="5" destOrd="0" parTransId="{A86DBD0B-ED5D-FD48-B2C0-E47376886AD6}" sibTransId="{30DBC82F-E26B-2A4C-A91B-C2CFB1DE8F59}"/>
    <dgm:cxn modelId="{D0DBA050-3E97-2B47-A164-65EA41344BC8}" type="presOf" srcId="{B6F9AC22-F564-A94D-ACE2-4EFDF6390214}" destId="{1A9FD24E-DAD8-234D-BCCF-B6816AFA2A96}" srcOrd="0" destOrd="0" presId="urn:microsoft.com/office/officeart/2005/8/layout/lProcess1"/>
    <dgm:cxn modelId="{35955657-E4CE-6545-A645-255865BCE567}" srcId="{C736B782-6C1B-A244-BAF0-0CD4C5A58B6D}" destId="{75827043-AF5B-214C-8744-C28251ACBAD8}" srcOrd="1" destOrd="0" parTransId="{16D1DB8A-550C-3E47-97CD-0F8F47C84BAB}" sibTransId="{E81F46ED-A068-DA43-97DC-F0DFB0EFFB24}"/>
    <dgm:cxn modelId="{80182958-8BD8-8F49-B52C-7D6D7C51A6B3}" type="presOf" srcId="{6941608F-815C-A943-B196-5C49BBB984AF}" destId="{465064FC-DCA9-0C4E-AF5D-A82C2248B60C}" srcOrd="0" destOrd="0" presId="urn:microsoft.com/office/officeart/2005/8/layout/lProcess1"/>
    <dgm:cxn modelId="{92F4005B-8E81-8B49-95B1-8998A252C58A}" type="presOf" srcId="{6408A387-4BBD-7247-B970-07F43ADC32B5}" destId="{2744A4A7-B9DC-9B4E-986E-E76773D24281}" srcOrd="0" destOrd="0" presId="urn:microsoft.com/office/officeart/2005/8/layout/lProcess1"/>
    <dgm:cxn modelId="{E1893E64-8F4A-E84F-905F-CE71914AA39B}" srcId="{AB5424BD-16EB-B74F-B429-40E6F00DF00C}" destId="{6941608F-815C-A943-B196-5C49BBB984AF}" srcOrd="2" destOrd="0" parTransId="{23CFCD7E-8B77-7D4F-ABA9-E229BF6B3A51}" sibTransId="{AE3BF713-3372-4845-8021-8EA478D45FF8}"/>
    <dgm:cxn modelId="{10E4A166-062F-C240-A3D8-16CCEDBFDD96}" type="presOf" srcId="{C239B411-6284-AF43-8130-9C2881EBD97B}" destId="{3DACA4DB-6CFE-6245-9DFB-F0C293668A03}" srcOrd="0" destOrd="0" presId="urn:microsoft.com/office/officeart/2005/8/layout/lProcess1"/>
    <dgm:cxn modelId="{4BB9A66B-9CE0-B648-B6F4-DFAFF5CB4B44}" type="presOf" srcId="{C736B782-6C1B-A244-BAF0-0CD4C5A58B6D}" destId="{B32AD1F3-8722-AD45-81C5-2687979538B3}" srcOrd="0" destOrd="0" presId="urn:microsoft.com/office/officeart/2005/8/layout/lProcess1"/>
    <dgm:cxn modelId="{1A4D5077-35CA-BE46-8192-A901E7EAE2AB}" srcId="{75827043-AF5B-214C-8744-C28251ACBAD8}" destId="{552E27C4-988B-8147-940F-CEC86E979977}" srcOrd="2" destOrd="0" parTransId="{8B7491EA-2B32-1941-BF2E-791E39317D23}" sibTransId="{628FE3EE-B346-A044-B912-2A4408D38241}"/>
    <dgm:cxn modelId="{9EA3587D-0CC4-3A40-8C86-408B0D1DB973}" srcId="{AB5424BD-16EB-B74F-B429-40E6F00DF00C}" destId="{4C0504A1-F1CC-4545-A0AD-1F1A5090BC29}" srcOrd="1" destOrd="0" parTransId="{93EC3924-D53B-BC4D-AB05-7F4071161889}" sibTransId="{8A7DAB05-9F3D-9A47-A2D1-B63DF150C37A}"/>
    <dgm:cxn modelId="{27FCB77D-E5FB-BB4E-8C41-2AD3E35D4B1A}" srcId="{75827043-AF5B-214C-8744-C28251ACBAD8}" destId="{3140B0E6-8837-524C-93DC-92D9A09DD733}" srcOrd="1" destOrd="0" parTransId="{7BEBE864-FB8A-244E-B302-CAEE21728371}" sibTransId="{008362F6-A345-CE41-AF49-4280D45E1EF3}"/>
    <dgm:cxn modelId="{64947F88-DAE2-8E4F-823E-B368AA1CAF1F}" type="presOf" srcId="{5743AD3F-1C76-9A45-B74B-4125F9ED00E5}" destId="{631D345C-A7B4-134B-B9BA-6283757F7570}" srcOrd="0" destOrd="0" presId="urn:microsoft.com/office/officeart/2005/8/layout/lProcess1"/>
    <dgm:cxn modelId="{25A3D98B-58A3-7947-AD50-4BA3469D82E0}" type="presOf" srcId="{2BC376BE-F508-2949-B9A2-0BB018EC5944}" destId="{678395EC-7DA6-6C41-8477-5B78F9ADD302}" srcOrd="0" destOrd="0" presId="urn:microsoft.com/office/officeart/2005/8/layout/lProcess1"/>
    <dgm:cxn modelId="{FC1AD193-A033-C94F-BE8F-8BDF88DE67ED}" srcId="{AB5424BD-16EB-B74F-B429-40E6F00DF00C}" destId="{5743AD3F-1C76-9A45-B74B-4125F9ED00E5}" srcOrd="4" destOrd="0" parTransId="{5A9EFC04-763C-E149-877B-EF441D166A8E}" sibTransId="{4B5E54D9-AA81-2A46-8BFA-E5EDE424C23B}"/>
    <dgm:cxn modelId="{E294AE95-7F5C-F947-9975-63FEE11CCD94}" type="presOf" srcId="{E2F7725A-F634-024E-A5EE-7969F369FBA5}" destId="{91606BD6-77C8-874A-B389-6EACF07E35E5}" srcOrd="0" destOrd="0" presId="urn:microsoft.com/office/officeart/2005/8/layout/lProcess1"/>
    <dgm:cxn modelId="{7277A09F-56AF-4947-A4B8-82C52CF329B7}" type="presOf" srcId="{75827043-AF5B-214C-8744-C28251ACBAD8}" destId="{E7DAB337-551A-7942-B778-2580F6B71015}" srcOrd="0" destOrd="0" presId="urn:microsoft.com/office/officeart/2005/8/layout/lProcess1"/>
    <dgm:cxn modelId="{DDC582A9-277A-604B-8EB3-40E53A5A144B}" srcId="{75827043-AF5B-214C-8744-C28251ACBAD8}" destId="{E2F7725A-F634-024E-A5EE-7969F369FBA5}" srcOrd="4" destOrd="0" parTransId="{2C1A7424-3B8B-A84A-B097-4C11B5A291E2}" sibTransId="{B6F9AC22-F564-A94D-ACE2-4EFDF6390214}"/>
    <dgm:cxn modelId="{8EFCF8AF-C311-834F-86E5-90180DF684C0}" type="presOf" srcId="{2516D91D-5795-7F4A-83B6-D8D1B38637B7}" destId="{2F9D586F-9314-ED41-911E-C4B5E85187CD}" srcOrd="0" destOrd="0" presId="urn:microsoft.com/office/officeart/2005/8/layout/lProcess1"/>
    <dgm:cxn modelId="{F0E1DDB0-ED18-1441-832D-4B4A4501974C}" srcId="{75827043-AF5B-214C-8744-C28251ACBAD8}" destId="{CFCF7AD9-5C45-0047-9779-7D0162A49A84}" srcOrd="3" destOrd="0" parTransId="{5074A457-9FEB-094D-A8A1-E6EA5C9630BA}" sibTransId="{2BC376BE-F508-2949-B9A2-0BB018EC5944}"/>
    <dgm:cxn modelId="{7DED4AB1-36AC-F84F-9FE0-337C66A08928}" type="presOf" srcId="{4677A3B2-B22D-3742-9E82-E56508F1CAF5}" destId="{D0CC888E-428D-994E-BB69-8D53C104D40A}" srcOrd="0" destOrd="0" presId="urn:microsoft.com/office/officeart/2005/8/layout/lProcess1"/>
    <dgm:cxn modelId="{581F23C0-4BAC-B24B-AC29-1481B5A40AE3}" type="presOf" srcId="{BB00FE00-EDC2-A447-A18E-848ADF2105F1}" destId="{39B995B5-F6F5-2247-97B3-9B6D7F99B503}" srcOrd="0" destOrd="0" presId="urn:microsoft.com/office/officeart/2005/8/layout/lProcess1"/>
    <dgm:cxn modelId="{DCC9C0C2-3826-F84F-9036-979DB86F8685}" type="presOf" srcId="{3140B0E6-8837-524C-93DC-92D9A09DD733}" destId="{58A0813D-9D38-664D-99EC-941DD1C7C2FC}" srcOrd="0" destOrd="0" presId="urn:microsoft.com/office/officeart/2005/8/layout/lProcess1"/>
    <dgm:cxn modelId="{826CF6EB-FD51-4647-A9AF-270503F9272B}" type="presOf" srcId="{AB5424BD-16EB-B74F-B429-40E6F00DF00C}" destId="{68246674-3EF2-2D4C-A749-45291524B3B3}" srcOrd="0" destOrd="0" presId="urn:microsoft.com/office/officeart/2005/8/layout/lProcess1"/>
    <dgm:cxn modelId="{F3B255ED-ED1F-B44F-94F9-FD2675B9AE29}" srcId="{AB5424BD-16EB-B74F-B429-40E6F00DF00C}" destId="{6408A387-4BBD-7247-B970-07F43ADC32B5}" srcOrd="3" destOrd="0" parTransId="{04AA69D8-4987-AE47-AEE2-90BC74EF432F}" sibTransId="{2516D91D-5795-7F4A-83B6-D8D1B38637B7}"/>
    <dgm:cxn modelId="{246D93EE-FD15-BD48-BA48-DE773B99D594}" srcId="{75827043-AF5B-214C-8744-C28251ACBAD8}" destId="{C239B411-6284-AF43-8130-9C2881EBD97B}" srcOrd="5" destOrd="0" parTransId="{8DD50DA4-5CB3-8743-8BA1-33895E7E9F8C}" sibTransId="{FAA96DD0-2DA8-FB42-AC40-454493841D18}"/>
    <dgm:cxn modelId="{BDB617F1-AF52-1B4B-B495-EBDFB162F26B}" type="presOf" srcId="{CFCF7AD9-5C45-0047-9779-7D0162A49A84}" destId="{BA93231F-437A-2247-A92A-3D6E9E60F443}" srcOrd="0" destOrd="0" presId="urn:microsoft.com/office/officeart/2005/8/layout/lProcess1"/>
    <dgm:cxn modelId="{C1683CF1-C166-564A-977C-F60F6DAA6422}" type="presOf" srcId="{008362F6-A345-CE41-AF49-4280D45E1EF3}" destId="{1B2B6CF0-5024-7148-93D4-5392A4713C89}" srcOrd="0" destOrd="0" presId="urn:microsoft.com/office/officeart/2005/8/layout/lProcess1"/>
    <dgm:cxn modelId="{92BBAEF8-3A6B-6441-9451-159AE23B3168}" srcId="{C736B782-6C1B-A244-BAF0-0CD4C5A58B6D}" destId="{AB5424BD-16EB-B74F-B429-40E6F00DF00C}" srcOrd="0" destOrd="0" parTransId="{AB2416EB-BBC1-254B-AEF5-CFF24F638032}" sibTransId="{C8AB9C6A-2ED2-6F48-8BD7-432C987705C0}"/>
    <dgm:cxn modelId="{C77FE23A-76E4-6840-BC48-4C79C941291F}" type="presParOf" srcId="{B32AD1F3-8722-AD45-81C5-2687979538B3}" destId="{40F475B7-D986-F548-9D17-F9F74647D56B}" srcOrd="0" destOrd="0" presId="urn:microsoft.com/office/officeart/2005/8/layout/lProcess1"/>
    <dgm:cxn modelId="{82B1AE87-0AD5-6543-A710-259FA28D3B78}" type="presParOf" srcId="{40F475B7-D986-F548-9D17-F9F74647D56B}" destId="{68246674-3EF2-2D4C-A749-45291524B3B3}" srcOrd="0" destOrd="0" presId="urn:microsoft.com/office/officeart/2005/8/layout/lProcess1"/>
    <dgm:cxn modelId="{B7001342-5D5F-6940-AD6D-D97F404C8DEC}" type="presParOf" srcId="{40F475B7-D986-F548-9D17-F9F74647D56B}" destId="{0DE4321E-60D9-494E-821A-D778C5F74E35}" srcOrd="1" destOrd="0" presId="urn:microsoft.com/office/officeart/2005/8/layout/lProcess1"/>
    <dgm:cxn modelId="{A65AF5FD-2DF3-9D4C-8C2E-B73996AB22AB}" type="presParOf" srcId="{40F475B7-D986-F548-9D17-F9F74647D56B}" destId="{C1FF979B-CFC3-FA49-93A9-A6B995870708}" srcOrd="2" destOrd="0" presId="urn:microsoft.com/office/officeart/2005/8/layout/lProcess1"/>
    <dgm:cxn modelId="{06257564-4C91-8743-AFAB-700D26D8E247}" type="presParOf" srcId="{40F475B7-D986-F548-9D17-F9F74647D56B}" destId="{4FC57C70-9384-B641-B6C5-8E2FB51026AE}" srcOrd="3" destOrd="0" presId="urn:microsoft.com/office/officeart/2005/8/layout/lProcess1"/>
    <dgm:cxn modelId="{B751AA26-FAC1-BC45-B3F4-4C1DC4A4289A}" type="presParOf" srcId="{40F475B7-D986-F548-9D17-F9F74647D56B}" destId="{0118D0BD-E4E3-B149-A71C-CB325A417086}" srcOrd="4" destOrd="0" presId="urn:microsoft.com/office/officeart/2005/8/layout/lProcess1"/>
    <dgm:cxn modelId="{541996D7-DFBD-1F4B-B4CE-685EE2E895D0}" type="presParOf" srcId="{40F475B7-D986-F548-9D17-F9F74647D56B}" destId="{A050C46D-9E51-E246-81C2-9C12966DBC5A}" srcOrd="5" destOrd="0" presId="urn:microsoft.com/office/officeart/2005/8/layout/lProcess1"/>
    <dgm:cxn modelId="{7FFE4353-86B1-0B45-AA45-41F2EED56D8C}" type="presParOf" srcId="{40F475B7-D986-F548-9D17-F9F74647D56B}" destId="{465064FC-DCA9-0C4E-AF5D-A82C2248B60C}" srcOrd="6" destOrd="0" presId="urn:microsoft.com/office/officeart/2005/8/layout/lProcess1"/>
    <dgm:cxn modelId="{95D0DCB2-FC6D-C347-92D7-F1F1250C79EA}" type="presParOf" srcId="{40F475B7-D986-F548-9D17-F9F74647D56B}" destId="{46DF506A-C358-9741-A1FE-A043B49315AB}" srcOrd="7" destOrd="0" presId="urn:microsoft.com/office/officeart/2005/8/layout/lProcess1"/>
    <dgm:cxn modelId="{26FC489F-F375-8E42-A4AA-BC0842206F38}" type="presParOf" srcId="{40F475B7-D986-F548-9D17-F9F74647D56B}" destId="{2744A4A7-B9DC-9B4E-986E-E76773D24281}" srcOrd="8" destOrd="0" presId="urn:microsoft.com/office/officeart/2005/8/layout/lProcess1"/>
    <dgm:cxn modelId="{BEFE4352-37FD-1841-B939-26C887F5B9AB}" type="presParOf" srcId="{40F475B7-D986-F548-9D17-F9F74647D56B}" destId="{2F9D586F-9314-ED41-911E-C4B5E85187CD}" srcOrd="9" destOrd="0" presId="urn:microsoft.com/office/officeart/2005/8/layout/lProcess1"/>
    <dgm:cxn modelId="{C152C1CF-AADD-F349-93B7-01C1C378ABB4}" type="presParOf" srcId="{40F475B7-D986-F548-9D17-F9F74647D56B}" destId="{631D345C-A7B4-134B-B9BA-6283757F7570}" srcOrd="10" destOrd="0" presId="urn:microsoft.com/office/officeart/2005/8/layout/lProcess1"/>
    <dgm:cxn modelId="{D3771628-051F-7A43-8E5E-4B38755BEE67}" type="presParOf" srcId="{40F475B7-D986-F548-9D17-F9F74647D56B}" destId="{D72FB821-2875-0D4F-AABA-5CDFBB355EFC}" srcOrd="11" destOrd="0" presId="urn:microsoft.com/office/officeart/2005/8/layout/lProcess1"/>
    <dgm:cxn modelId="{40B80675-065C-264C-BD76-B6DD0BEE5DBC}" type="presParOf" srcId="{40F475B7-D986-F548-9D17-F9F74647D56B}" destId="{D0CC888E-428D-994E-BB69-8D53C104D40A}" srcOrd="12" destOrd="0" presId="urn:microsoft.com/office/officeart/2005/8/layout/lProcess1"/>
    <dgm:cxn modelId="{1E0EEA85-1CE8-704D-8A96-331BC7FA9293}" type="presParOf" srcId="{B32AD1F3-8722-AD45-81C5-2687979538B3}" destId="{6D3E37CC-33ED-5347-9497-557DC6F88367}" srcOrd="1" destOrd="0" presId="urn:microsoft.com/office/officeart/2005/8/layout/lProcess1"/>
    <dgm:cxn modelId="{5B639116-BFA5-3C47-83F6-981C275F9A33}" type="presParOf" srcId="{B32AD1F3-8722-AD45-81C5-2687979538B3}" destId="{DA4F09B7-C262-1742-97F8-38110E0FC1B9}" srcOrd="2" destOrd="0" presId="urn:microsoft.com/office/officeart/2005/8/layout/lProcess1"/>
    <dgm:cxn modelId="{0CF270A7-6B7D-B247-AFCA-6ED26205D3D4}" type="presParOf" srcId="{DA4F09B7-C262-1742-97F8-38110E0FC1B9}" destId="{E7DAB337-551A-7942-B778-2580F6B71015}" srcOrd="0" destOrd="0" presId="urn:microsoft.com/office/officeart/2005/8/layout/lProcess1"/>
    <dgm:cxn modelId="{28689080-9BB5-114F-8D50-BAEFC9B0A65C}" type="presParOf" srcId="{DA4F09B7-C262-1742-97F8-38110E0FC1B9}" destId="{F1DDF677-7B4C-BA4C-AF05-CB310A3D4C39}" srcOrd="1" destOrd="0" presId="urn:microsoft.com/office/officeart/2005/8/layout/lProcess1"/>
    <dgm:cxn modelId="{EFEC493B-08ED-1F4C-875D-88B3A0C960B6}" type="presParOf" srcId="{DA4F09B7-C262-1742-97F8-38110E0FC1B9}" destId="{C62BE3AC-A0BA-274E-95FC-E459B27B2634}" srcOrd="2" destOrd="0" presId="urn:microsoft.com/office/officeart/2005/8/layout/lProcess1"/>
    <dgm:cxn modelId="{19EA9D40-4B23-E24F-BCAE-08B301DCC73F}" type="presParOf" srcId="{DA4F09B7-C262-1742-97F8-38110E0FC1B9}" destId="{39B995B5-F6F5-2247-97B3-9B6D7F99B503}" srcOrd="3" destOrd="0" presId="urn:microsoft.com/office/officeart/2005/8/layout/lProcess1"/>
    <dgm:cxn modelId="{AB89CAF1-2E2E-C649-A178-690F6CEF9A9E}" type="presParOf" srcId="{DA4F09B7-C262-1742-97F8-38110E0FC1B9}" destId="{58A0813D-9D38-664D-99EC-941DD1C7C2FC}" srcOrd="4" destOrd="0" presId="urn:microsoft.com/office/officeart/2005/8/layout/lProcess1"/>
    <dgm:cxn modelId="{D2AEBC55-B174-5A46-8608-746384273E2B}" type="presParOf" srcId="{DA4F09B7-C262-1742-97F8-38110E0FC1B9}" destId="{1B2B6CF0-5024-7148-93D4-5392A4713C89}" srcOrd="5" destOrd="0" presId="urn:microsoft.com/office/officeart/2005/8/layout/lProcess1"/>
    <dgm:cxn modelId="{83D0E8C6-E31A-214B-9F4C-70478C59C0CC}" type="presParOf" srcId="{DA4F09B7-C262-1742-97F8-38110E0FC1B9}" destId="{2600DF76-99E4-7C4A-8A8E-2374559B45D4}" srcOrd="6" destOrd="0" presId="urn:microsoft.com/office/officeart/2005/8/layout/lProcess1"/>
    <dgm:cxn modelId="{9149395F-D606-1C48-81B2-3C743E63F020}" type="presParOf" srcId="{DA4F09B7-C262-1742-97F8-38110E0FC1B9}" destId="{674F7ABD-75D9-784A-B5AE-79A52219A3D8}" srcOrd="7" destOrd="0" presId="urn:microsoft.com/office/officeart/2005/8/layout/lProcess1"/>
    <dgm:cxn modelId="{A7921677-A805-8D41-A59B-BA82B5B7C5F4}" type="presParOf" srcId="{DA4F09B7-C262-1742-97F8-38110E0FC1B9}" destId="{BA93231F-437A-2247-A92A-3D6E9E60F443}" srcOrd="8" destOrd="0" presId="urn:microsoft.com/office/officeart/2005/8/layout/lProcess1"/>
    <dgm:cxn modelId="{5F49C584-6CF9-424B-8C1F-F7086537DF8E}" type="presParOf" srcId="{DA4F09B7-C262-1742-97F8-38110E0FC1B9}" destId="{678395EC-7DA6-6C41-8477-5B78F9ADD302}" srcOrd="9" destOrd="0" presId="urn:microsoft.com/office/officeart/2005/8/layout/lProcess1"/>
    <dgm:cxn modelId="{CDFF52A9-8C28-DF4B-84EC-090E228BA938}" type="presParOf" srcId="{DA4F09B7-C262-1742-97F8-38110E0FC1B9}" destId="{91606BD6-77C8-874A-B389-6EACF07E35E5}" srcOrd="10" destOrd="0" presId="urn:microsoft.com/office/officeart/2005/8/layout/lProcess1"/>
    <dgm:cxn modelId="{F0FB3C41-8ECA-2549-A398-79D36314E5D1}" type="presParOf" srcId="{DA4F09B7-C262-1742-97F8-38110E0FC1B9}" destId="{1A9FD24E-DAD8-234D-BCCF-B6816AFA2A96}" srcOrd="11" destOrd="0" presId="urn:microsoft.com/office/officeart/2005/8/layout/lProcess1"/>
    <dgm:cxn modelId="{18A2735A-851E-3149-9A2D-B95D6BAAE1E1}" type="presParOf" srcId="{DA4F09B7-C262-1742-97F8-38110E0FC1B9}" destId="{3DACA4DB-6CFE-6245-9DFB-F0C293668A03}" srcOrd="1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46674-3EF2-2D4C-A749-45291524B3B3}">
      <dsp:nvSpPr>
        <dsp:cNvPr id="0" name=""/>
        <dsp:cNvSpPr/>
      </dsp:nvSpPr>
      <dsp:spPr>
        <a:xfrm>
          <a:off x="1652983" y="614"/>
          <a:ext cx="2213228" cy="553307"/>
        </a:xfrm>
        <a:prstGeom prst="roundRect">
          <a:avLst>
            <a:gd name="adj" fmla="val 10000"/>
          </a:avLst>
        </a:prstGeom>
        <a:solidFill>
          <a:schemeClr val="tx2">
            <a:lumMod val="75000"/>
            <a:lumOff val="25000"/>
          </a:schemeClr>
        </a:soli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Riferimenti</a:t>
          </a:r>
        </a:p>
      </dsp:txBody>
      <dsp:txXfrm>
        <a:off x="1669189" y="16820"/>
        <a:ext cx="2180816" cy="520895"/>
      </dsp:txXfrm>
    </dsp:sp>
    <dsp:sp modelId="{0DE4321E-60D9-494E-821A-D778C5F74E35}">
      <dsp:nvSpPr>
        <dsp:cNvPr id="0" name=""/>
        <dsp:cNvSpPr/>
      </dsp:nvSpPr>
      <dsp:spPr>
        <a:xfrm rot="5400000">
          <a:off x="2711183" y="602336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F979B-CFC3-FA49-93A9-A6B995870708}">
      <dsp:nvSpPr>
        <dsp:cNvPr id="0" name=""/>
        <dsp:cNvSpPr/>
      </dsp:nvSpPr>
      <dsp:spPr>
        <a:xfrm>
          <a:off x="1652983" y="747579"/>
          <a:ext cx="2213228" cy="553307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Volume di popolazione e di patologia</a:t>
          </a:r>
        </a:p>
      </dsp:txBody>
      <dsp:txXfrm>
        <a:off x="1669189" y="763785"/>
        <a:ext cx="2180816" cy="520895"/>
      </dsp:txXfrm>
    </dsp:sp>
    <dsp:sp modelId="{4FC57C70-9384-B641-B6C5-8E2FB51026AE}">
      <dsp:nvSpPr>
        <dsp:cNvPr id="0" name=""/>
        <dsp:cNvSpPr/>
      </dsp:nvSpPr>
      <dsp:spPr>
        <a:xfrm rot="5400000">
          <a:off x="2711183" y="1349301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18D0BD-E4E3-B149-A71C-CB325A417086}">
      <dsp:nvSpPr>
        <dsp:cNvPr id="0" name=""/>
        <dsp:cNvSpPr/>
      </dsp:nvSpPr>
      <dsp:spPr>
        <a:xfrm>
          <a:off x="1652983" y="1494544"/>
          <a:ext cx="2213228" cy="553307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Logistica del territorio</a:t>
          </a:r>
        </a:p>
      </dsp:txBody>
      <dsp:txXfrm>
        <a:off x="1669189" y="1510750"/>
        <a:ext cx="2180816" cy="520895"/>
      </dsp:txXfrm>
    </dsp:sp>
    <dsp:sp modelId="{A050C46D-9E51-E246-81C2-9C12966DBC5A}">
      <dsp:nvSpPr>
        <dsp:cNvPr id="0" name=""/>
        <dsp:cNvSpPr/>
      </dsp:nvSpPr>
      <dsp:spPr>
        <a:xfrm rot="5400000">
          <a:off x="2711183" y="2096265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5064FC-DCA9-0C4E-AF5D-A82C2248B60C}">
      <dsp:nvSpPr>
        <dsp:cNvPr id="0" name=""/>
        <dsp:cNvSpPr/>
      </dsp:nvSpPr>
      <dsp:spPr>
        <a:xfrm>
          <a:off x="1652983" y="2241508"/>
          <a:ext cx="2213228" cy="553307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Professionalità disponibili</a:t>
          </a:r>
        </a:p>
      </dsp:txBody>
      <dsp:txXfrm>
        <a:off x="1669189" y="2257714"/>
        <a:ext cx="2180816" cy="520895"/>
      </dsp:txXfrm>
    </dsp:sp>
    <dsp:sp modelId="{46DF506A-C358-9741-A1FE-A043B49315AB}">
      <dsp:nvSpPr>
        <dsp:cNvPr id="0" name=""/>
        <dsp:cNvSpPr/>
      </dsp:nvSpPr>
      <dsp:spPr>
        <a:xfrm rot="5400000">
          <a:off x="2711183" y="2843230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4A4A7-B9DC-9B4E-986E-E76773D24281}">
      <dsp:nvSpPr>
        <dsp:cNvPr id="0" name=""/>
        <dsp:cNvSpPr/>
      </dsp:nvSpPr>
      <dsp:spPr>
        <a:xfrm>
          <a:off x="1652983" y="2988473"/>
          <a:ext cx="2213228" cy="553307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Tecnologie disponibili</a:t>
          </a:r>
        </a:p>
      </dsp:txBody>
      <dsp:txXfrm>
        <a:off x="1669189" y="3004679"/>
        <a:ext cx="2180816" cy="520895"/>
      </dsp:txXfrm>
    </dsp:sp>
    <dsp:sp modelId="{2F9D586F-9314-ED41-911E-C4B5E85187CD}">
      <dsp:nvSpPr>
        <dsp:cNvPr id="0" name=""/>
        <dsp:cNvSpPr/>
      </dsp:nvSpPr>
      <dsp:spPr>
        <a:xfrm rot="5400000">
          <a:off x="2711183" y="3590195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1D345C-A7B4-134B-B9BA-6283757F7570}">
      <dsp:nvSpPr>
        <dsp:cNvPr id="0" name=""/>
        <dsp:cNvSpPr/>
      </dsp:nvSpPr>
      <dsp:spPr>
        <a:xfrm>
          <a:off x="1652983" y="3735438"/>
          <a:ext cx="2213228" cy="553307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Introduzione</a:t>
          </a:r>
          <a:r>
            <a:rPr lang="it-IT" sz="1100" kern="1200" baseline="0" dirty="0"/>
            <a:t> dell’innovazione</a:t>
          </a:r>
          <a:endParaRPr lang="it-IT" sz="1100" kern="1200" dirty="0"/>
        </a:p>
      </dsp:txBody>
      <dsp:txXfrm>
        <a:off x="1669189" y="3751644"/>
        <a:ext cx="2180816" cy="520895"/>
      </dsp:txXfrm>
    </dsp:sp>
    <dsp:sp modelId="{D72FB821-2875-0D4F-AABA-5CDFBB355EFC}">
      <dsp:nvSpPr>
        <dsp:cNvPr id="0" name=""/>
        <dsp:cNvSpPr/>
      </dsp:nvSpPr>
      <dsp:spPr>
        <a:xfrm rot="5400000">
          <a:off x="2711183" y="4337159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C888E-428D-994E-BB69-8D53C104D40A}">
      <dsp:nvSpPr>
        <dsp:cNvPr id="0" name=""/>
        <dsp:cNvSpPr/>
      </dsp:nvSpPr>
      <dsp:spPr>
        <a:xfrm>
          <a:off x="1652983" y="4482403"/>
          <a:ext cx="2213228" cy="553307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Risorse potenziali</a:t>
          </a:r>
        </a:p>
      </dsp:txBody>
      <dsp:txXfrm>
        <a:off x="1669189" y="4498609"/>
        <a:ext cx="2180816" cy="520895"/>
      </dsp:txXfrm>
    </dsp:sp>
    <dsp:sp modelId="{E7DAB337-551A-7942-B778-2580F6B71015}">
      <dsp:nvSpPr>
        <dsp:cNvPr id="0" name=""/>
        <dsp:cNvSpPr/>
      </dsp:nvSpPr>
      <dsp:spPr>
        <a:xfrm>
          <a:off x="4176064" y="614"/>
          <a:ext cx="2213228" cy="55330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Valore</a:t>
          </a:r>
        </a:p>
      </dsp:txBody>
      <dsp:txXfrm>
        <a:off x="4192270" y="16820"/>
        <a:ext cx="2180816" cy="520895"/>
      </dsp:txXfrm>
    </dsp:sp>
    <dsp:sp modelId="{F1DDF677-7B4C-BA4C-AF05-CB310A3D4C39}">
      <dsp:nvSpPr>
        <dsp:cNvPr id="0" name=""/>
        <dsp:cNvSpPr/>
      </dsp:nvSpPr>
      <dsp:spPr>
        <a:xfrm rot="5400000">
          <a:off x="5234264" y="602336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BE3AC-A0BA-274E-95FC-E459B27B2634}">
      <dsp:nvSpPr>
        <dsp:cNvPr id="0" name=""/>
        <dsp:cNvSpPr/>
      </dsp:nvSpPr>
      <dsp:spPr>
        <a:xfrm>
          <a:off x="4176064" y="747579"/>
          <a:ext cx="2213228" cy="55330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Accesso e appropriatezza per patologia</a:t>
          </a:r>
        </a:p>
      </dsp:txBody>
      <dsp:txXfrm>
        <a:off x="4192270" y="763785"/>
        <a:ext cx="2180816" cy="520895"/>
      </dsp:txXfrm>
    </dsp:sp>
    <dsp:sp modelId="{39B995B5-F6F5-2247-97B3-9B6D7F99B503}">
      <dsp:nvSpPr>
        <dsp:cNvPr id="0" name=""/>
        <dsp:cNvSpPr/>
      </dsp:nvSpPr>
      <dsp:spPr>
        <a:xfrm rot="5400000">
          <a:off x="5234264" y="1349301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0813D-9D38-664D-99EC-941DD1C7C2FC}">
      <dsp:nvSpPr>
        <dsp:cNvPr id="0" name=""/>
        <dsp:cNvSpPr/>
      </dsp:nvSpPr>
      <dsp:spPr>
        <a:xfrm>
          <a:off x="4176064" y="1494544"/>
          <a:ext cx="2213228" cy="55330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Continuità ospedale-territorio</a:t>
          </a:r>
        </a:p>
      </dsp:txBody>
      <dsp:txXfrm>
        <a:off x="4192270" y="1510750"/>
        <a:ext cx="2180816" cy="520895"/>
      </dsp:txXfrm>
    </dsp:sp>
    <dsp:sp modelId="{1B2B6CF0-5024-7148-93D4-5392A4713C89}">
      <dsp:nvSpPr>
        <dsp:cNvPr id="0" name=""/>
        <dsp:cNvSpPr/>
      </dsp:nvSpPr>
      <dsp:spPr>
        <a:xfrm rot="5400000">
          <a:off x="5234264" y="2096265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00DF76-99E4-7C4A-8A8E-2374559B45D4}">
      <dsp:nvSpPr>
        <dsp:cNvPr id="0" name=""/>
        <dsp:cNvSpPr/>
      </dsp:nvSpPr>
      <dsp:spPr>
        <a:xfrm>
          <a:off x="4176064" y="2241508"/>
          <a:ext cx="2213228" cy="55330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PDTA per complessità  di intervento</a:t>
          </a:r>
        </a:p>
      </dsp:txBody>
      <dsp:txXfrm>
        <a:off x="4192270" y="2257714"/>
        <a:ext cx="2180816" cy="520895"/>
      </dsp:txXfrm>
    </dsp:sp>
    <dsp:sp modelId="{674F7ABD-75D9-784A-B5AE-79A52219A3D8}">
      <dsp:nvSpPr>
        <dsp:cNvPr id="0" name=""/>
        <dsp:cNvSpPr/>
      </dsp:nvSpPr>
      <dsp:spPr>
        <a:xfrm rot="5400000">
          <a:off x="5234264" y="2843230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93231F-437A-2247-A92A-3D6E9E60F443}">
      <dsp:nvSpPr>
        <dsp:cNvPr id="0" name=""/>
        <dsp:cNvSpPr/>
      </dsp:nvSpPr>
      <dsp:spPr>
        <a:xfrm>
          <a:off x="4176064" y="2988473"/>
          <a:ext cx="2213228" cy="55330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Razionalizzazione</a:t>
          </a:r>
          <a:r>
            <a:rPr lang="it-IT" sz="1100" kern="1200" baseline="0" dirty="0"/>
            <a:t> delle risorse professionali e tecnologiche</a:t>
          </a:r>
          <a:endParaRPr lang="it-IT" sz="1100" kern="1200" dirty="0"/>
        </a:p>
      </dsp:txBody>
      <dsp:txXfrm>
        <a:off x="4192270" y="3004679"/>
        <a:ext cx="2180816" cy="520895"/>
      </dsp:txXfrm>
    </dsp:sp>
    <dsp:sp modelId="{678395EC-7DA6-6C41-8477-5B78F9ADD302}">
      <dsp:nvSpPr>
        <dsp:cNvPr id="0" name=""/>
        <dsp:cNvSpPr/>
      </dsp:nvSpPr>
      <dsp:spPr>
        <a:xfrm rot="5400000">
          <a:off x="5234264" y="3590195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606BD6-77C8-874A-B389-6EACF07E35E5}">
      <dsp:nvSpPr>
        <dsp:cNvPr id="0" name=""/>
        <dsp:cNvSpPr/>
      </dsp:nvSpPr>
      <dsp:spPr>
        <a:xfrm>
          <a:off x="4176064" y="3735438"/>
          <a:ext cx="2213228" cy="55330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baseline="0" dirty="0"/>
            <a:t>Gestione dell’innovazione</a:t>
          </a:r>
        </a:p>
      </dsp:txBody>
      <dsp:txXfrm>
        <a:off x="4192270" y="3751644"/>
        <a:ext cx="2180816" cy="520895"/>
      </dsp:txXfrm>
    </dsp:sp>
    <dsp:sp modelId="{1A9FD24E-DAD8-234D-BCCF-B6816AFA2A96}">
      <dsp:nvSpPr>
        <dsp:cNvPr id="0" name=""/>
        <dsp:cNvSpPr/>
      </dsp:nvSpPr>
      <dsp:spPr>
        <a:xfrm rot="5400000">
          <a:off x="5234264" y="4337159"/>
          <a:ext cx="96828" cy="96828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CA4DB-6CFE-6245-9DFB-F0C293668A03}">
      <dsp:nvSpPr>
        <dsp:cNvPr id="0" name=""/>
        <dsp:cNvSpPr/>
      </dsp:nvSpPr>
      <dsp:spPr>
        <a:xfrm>
          <a:off x="4176064" y="4482403"/>
          <a:ext cx="2213228" cy="55330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Programmazione</a:t>
          </a:r>
          <a:r>
            <a:rPr lang="it-IT" sz="1100" kern="1200" baseline="0" dirty="0"/>
            <a:t> regionale</a:t>
          </a:r>
          <a:endParaRPr lang="it-IT" sz="1100" kern="1200" dirty="0"/>
        </a:p>
      </dsp:txBody>
      <dsp:txXfrm>
        <a:off x="4192270" y="4498609"/>
        <a:ext cx="2180816" cy="520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FC0B6-6536-4449-87F4-EFBABC6ADD75}" type="datetimeFigureOut">
              <a:rPr lang="it-IT" smtClean="0"/>
              <a:t>16/05/25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90F01-CF61-784B-9672-8DB1BAA186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830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90F01-CF61-784B-9672-8DB1BAA18635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99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90F01-CF61-784B-9672-8DB1BAA18635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7702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it-IT"/>
              <a:t>Fare clic per modificare stile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74" y="1257299"/>
            <a:ext cx="8424863" cy="471487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12"/>
          <p:cNvSpPr txBox="1">
            <a:spLocks/>
          </p:cNvSpPr>
          <p:nvPr userDrawn="1"/>
        </p:nvSpPr>
        <p:spPr>
          <a:xfrm>
            <a:off x="343306" y="5863780"/>
            <a:ext cx="8270504" cy="110979"/>
          </a:xfrm>
          <a:prstGeom prst="rect">
            <a:avLst/>
          </a:prstGeom>
        </p:spPr>
        <p:txBody>
          <a:bodyPr vert="horz" lIns="20250" tIns="20250" rIns="20250" bIns="20250" rtlCol="0" anchor="b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7D144B"/>
              </a:buClr>
              <a:buFontTx/>
              <a:buNone/>
              <a:defRPr sz="900"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defRPr>
            </a:lvl1pPr>
            <a:lvl2pPr marL="450850" indent="-228600">
              <a:lnSpc>
                <a:spcPct val="90000"/>
              </a:lnSpc>
              <a:spcBef>
                <a:spcPts val="500"/>
              </a:spcBef>
              <a:buClr>
                <a:srgbClr val="74C7D5"/>
              </a:buClr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15963" indent="-228600">
              <a:lnSpc>
                <a:spcPct val="90000"/>
              </a:lnSpc>
              <a:spcBef>
                <a:spcPts val="500"/>
              </a:spcBef>
              <a:buClr>
                <a:srgbClr val="7D144B"/>
              </a:buClr>
              <a:buFontTx/>
              <a:buBlip>
                <a:blip r:embed="rId2"/>
              </a:buBlip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1075" indent="-228600">
              <a:lnSpc>
                <a:spcPct val="90000"/>
              </a:lnSpc>
              <a:spcBef>
                <a:spcPts val="500"/>
              </a:spcBef>
              <a:buClr>
                <a:srgbClr val="74C7D5"/>
              </a:buClr>
              <a:buFont typeface="Arial" panose="020B0604020202020204" pitchFamily="34" charset="0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66813" indent="-228600">
              <a:lnSpc>
                <a:spcPct val="90000"/>
              </a:lnSpc>
              <a:spcBef>
                <a:spcPts val="500"/>
              </a:spcBef>
              <a:buClr>
                <a:srgbClr val="7D144B"/>
              </a:buClr>
              <a:buFontTx/>
              <a:buBlip>
                <a:blip r:embed="rId2"/>
              </a:buBlip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 sz="506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69"/>
              </a:spcBef>
            </a:pPr>
            <a:endParaRPr lang="it-IT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3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1">
            <a:extLst>
              <a:ext uri="{FF2B5EF4-FFF2-40B4-BE49-F238E27FC236}">
                <a16:creationId xmlns:a16="http://schemas.microsoft.com/office/drawing/2014/main" id="{39F8D6D4-851F-3084-BCE5-F704D1AAFEA9}"/>
              </a:ext>
            </a:extLst>
          </p:cNvPr>
          <p:cNvSpPr txBox="1">
            <a:spLocks/>
          </p:cNvSpPr>
          <p:nvPr/>
        </p:nvSpPr>
        <p:spPr>
          <a:xfrm>
            <a:off x="34925" y="99685"/>
            <a:ext cx="8882712" cy="1474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2" charset="2"/>
              <a:buNone/>
              <a:defRPr/>
            </a:pPr>
            <a:endParaRPr lang="it-IT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5FA9C50-3486-BE46-C665-6AF9DBD0E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411" y="99685"/>
            <a:ext cx="1606920" cy="1602665"/>
          </a:xfrm>
          <a:prstGeom prst="rect">
            <a:avLst/>
          </a:prstGeom>
          <a:effectLst/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A7B4E9B5-19C8-ADCE-2103-C74ABA1A4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55" y="684886"/>
            <a:ext cx="2640837" cy="39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70A3C18-3979-782C-0275-FAEE786E6F5F}"/>
              </a:ext>
            </a:extLst>
          </p:cNvPr>
          <p:cNvSpPr txBox="1"/>
          <p:nvPr/>
        </p:nvSpPr>
        <p:spPr>
          <a:xfrm>
            <a:off x="797849" y="2848468"/>
            <a:ext cx="76756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accent1"/>
                </a:solidFill>
              </a:rPr>
              <a:t>La presa in carico globale del paziente affetto da mesotelioma nella Rete Oncologica Regionale</a:t>
            </a:r>
          </a:p>
        </p:txBody>
      </p:sp>
      <p:sp>
        <p:nvSpPr>
          <p:cNvPr id="14" name="Segnaposto contenuto 1">
            <a:extLst>
              <a:ext uri="{FF2B5EF4-FFF2-40B4-BE49-F238E27FC236}">
                <a16:creationId xmlns:a16="http://schemas.microsoft.com/office/drawing/2014/main" id="{C1169942-CB8C-DA4D-BF01-EB841AD1DAF4}"/>
              </a:ext>
            </a:extLst>
          </p:cNvPr>
          <p:cNvSpPr txBox="1">
            <a:spLocks/>
          </p:cNvSpPr>
          <p:nvPr/>
        </p:nvSpPr>
        <p:spPr>
          <a:xfrm>
            <a:off x="359874" y="4864778"/>
            <a:ext cx="8551572" cy="1474787"/>
          </a:xfrm>
          <a:prstGeom prst="rect">
            <a:avLst/>
          </a:prstGeom>
        </p:spPr>
        <p:txBody>
          <a:bodyPr/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  <a:defRPr/>
            </a:pPr>
            <a:r>
              <a:rPr lang="it-IT" sz="2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Carmine Pinto                                         </a:t>
            </a:r>
            <a:r>
              <a:rPr lang="it-IT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Coordinatore Rete Oncologica e </a:t>
            </a:r>
            <a:r>
              <a:rPr lang="it-IT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Emato</a:t>
            </a:r>
            <a:r>
              <a:rPr lang="it-IT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-Oncologica         della Regione Emilia Romagna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EED14E6-F3B5-259C-A72E-950F03E5F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351" y="618539"/>
            <a:ext cx="2404696" cy="56495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BE60A31-0365-4B9A-E07A-433C0BB1CC61}"/>
              </a:ext>
            </a:extLst>
          </p:cNvPr>
          <p:cNvSpPr txBox="1"/>
          <p:nvPr/>
        </p:nvSpPr>
        <p:spPr>
          <a:xfrm>
            <a:off x="964697" y="1794146"/>
            <a:ext cx="702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Amianto e Mesotelioma: Cura e Ricerca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8D214C0-C1E5-B5E0-D193-17ECB177B035}"/>
              </a:ext>
            </a:extLst>
          </p:cNvPr>
          <p:cNvSpPr txBox="1"/>
          <p:nvPr/>
        </p:nvSpPr>
        <p:spPr>
          <a:xfrm>
            <a:off x="2407158" y="2317366"/>
            <a:ext cx="4457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/>
              <a:t>Bologna, 16 Maggio 2024</a:t>
            </a:r>
          </a:p>
        </p:txBody>
      </p:sp>
    </p:spTree>
    <p:extLst>
      <p:ext uri="{BB962C8B-B14F-4D97-AF65-F5344CB8AC3E}">
        <p14:creationId xmlns:p14="http://schemas.microsoft.com/office/powerpoint/2010/main" val="260603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-632898"/>
            <a:ext cx="8042276" cy="1336956"/>
          </a:xfrm>
        </p:spPr>
        <p:txBody>
          <a:bodyPr>
            <a:normAutofit/>
          </a:bodyPr>
          <a:lstStyle/>
          <a:p>
            <a:r>
              <a:rPr lang="it-IT" sz="2800" b="1" dirty="0"/>
              <a:t>Il valore delle ROR nel governo dell’Oncologia</a:t>
            </a: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549275" y="1494693"/>
          <a:ext cx="8042276" cy="5036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uppo 3">
            <a:extLst>
              <a:ext uri="{FF2B5EF4-FFF2-40B4-BE49-F238E27FC236}">
                <a16:creationId xmlns:a16="http://schemas.microsoft.com/office/drawing/2014/main" id="{A438A9E9-5429-6BA5-1D32-969E8FB36BA1}"/>
              </a:ext>
            </a:extLst>
          </p:cNvPr>
          <p:cNvGrpSpPr/>
          <p:nvPr/>
        </p:nvGrpSpPr>
        <p:grpSpPr>
          <a:xfrm>
            <a:off x="2778369" y="852908"/>
            <a:ext cx="3692769" cy="553307"/>
            <a:chOff x="4176064" y="614"/>
            <a:chExt cx="2213228" cy="55330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Rettangolo con angoli arrotondati 4">
              <a:extLst>
                <a:ext uri="{FF2B5EF4-FFF2-40B4-BE49-F238E27FC236}">
                  <a16:creationId xmlns:a16="http://schemas.microsoft.com/office/drawing/2014/main" id="{24E41810-B35B-5891-1DA5-0D1FF0D7810D}"/>
                </a:ext>
              </a:extLst>
            </p:cNvPr>
            <p:cNvSpPr/>
            <p:nvPr/>
          </p:nvSpPr>
          <p:spPr>
            <a:xfrm>
              <a:off x="4176064" y="614"/>
              <a:ext cx="2213228" cy="553307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393C6867-5E3A-5A89-D9F6-E8254CC002F3}"/>
                </a:ext>
              </a:extLst>
            </p:cNvPr>
            <p:cNvSpPr txBox="1"/>
            <p:nvPr/>
          </p:nvSpPr>
          <p:spPr>
            <a:xfrm>
              <a:off x="4192270" y="16820"/>
              <a:ext cx="2180816" cy="52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2000" b="1" kern="1200" dirty="0">
                  <a:solidFill>
                    <a:schemeClr val="tx1"/>
                  </a:solidFill>
                </a:rPr>
                <a:t>Rete Oncologica Regionale</a:t>
              </a:r>
            </a:p>
          </p:txBody>
        </p:sp>
      </p:grpSp>
      <p:pic>
        <p:nvPicPr>
          <p:cNvPr id="8" name="Immagine 7">
            <a:extLst>
              <a:ext uri="{FF2B5EF4-FFF2-40B4-BE49-F238E27FC236}">
                <a16:creationId xmlns:a16="http://schemas.microsoft.com/office/drawing/2014/main" id="{8550BD2F-68F8-987C-BF3D-ED587014F28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73" t="35874" r="27267" b="12858"/>
          <a:stretch/>
        </p:blipFill>
        <p:spPr>
          <a:xfrm>
            <a:off x="152400" y="2438401"/>
            <a:ext cx="1930592" cy="272561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15F756F-FA03-585E-12B8-31C83A0E3B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479"/>
          <a:stretch/>
        </p:blipFill>
        <p:spPr>
          <a:xfrm>
            <a:off x="7010942" y="2107739"/>
            <a:ext cx="2016306" cy="30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80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C758279C-EF02-115D-DBD5-9C7203094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405069"/>
            <a:ext cx="8042276" cy="1336956"/>
          </a:xfrm>
        </p:spPr>
        <p:txBody>
          <a:bodyPr/>
          <a:lstStyle/>
          <a:p>
            <a:r>
              <a:rPr lang="it-IT" b="1" dirty="0"/>
              <a:t>La Rete Oncologica e </a:t>
            </a:r>
            <a:r>
              <a:rPr lang="it-IT" b="1" dirty="0" err="1"/>
              <a:t>Emato</a:t>
            </a:r>
            <a:r>
              <a:rPr lang="it-IT" b="1" dirty="0"/>
              <a:t>-Oncologica della Regione Emilia Romagna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7CD47F-DCD3-F799-B15E-3DD10ED12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247" y="513311"/>
            <a:ext cx="1606920" cy="160266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79190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D2845AD3-65FE-4C75-7BA3-9F2542171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905326"/>
            <a:ext cx="8424863" cy="3536157"/>
          </a:xfrm>
        </p:spPr>
        <p:txBody>
          <a:bodyPr/>
          <a:lstStyle/>
          <a:p>
            <a:r>
              <a:rPr lang="it-IT" sz="1800" dirty="0">
                <a:latin typeface="News Gothic MT" panose="020B0503020103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Emilia-Romagna si stimano  circa </a:t>
            </a:r>
            <a:r>
              <a:rPr lang="it-IT" sz="1800" b="1" dirty="0">
                <a:latin typeface="News Gothic MT" panose="020B0503020103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31.000  nuovi casi </a:t>
            </a:r>
            <a:r>
              <a:rPr lang="it-IT" sz="1800" dirty="0">
                <a:latin typeface="News Gothic MT" panose="020B0503020103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tumore per anno e </a:t>
            </a:r>
            <a:r>
              <a:rPr lang="it-IT" sz="1800" b="1" dirty="0">
                <a:latin typeface="News Gothic MT" panose="020B0503020103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13.600 decessi</a:t>
            </a:r>
          </a:p>
          <a:p>
            <a:r>
              <a:rPr lang="it-IT" sz="1800" dirty="0">
                <a:latin typeface="News Gothic MT" panose="020B0503020103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numero di casi </a:t>
            </a:r>
            <a:r>
              <a:rPr lang="it-IT" sz="1800" b="1" dirty="0">
                <a:latin typeface="News Gothic MT" panose="020B0503020103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mesotelioma sono passati da 161 nel 2021 a 121 nel 2024; sopravvivenza mediana di 12-14 mesi</a:t>
            </a:r>
            <a:endParaRPr lang="it-IT" sz="1800" b="1" dirty="0">
              <a:latin typeface="News Gothic MT" panose="020B0503020103020203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9014854-D750-3162-71C6-1F9D6655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7999"/>
            <a:ext cx="9144000" cy="994172"/>
          </a:xfrm>
        </p:spPr>
        <p:txBody>
          <a:bodyPr>
            <a:normAutofit/>
          </a:bodyPr>
          <a:lstStyle/>
          <a:p>
            <a:pPr algn="ctr"/>
            <a:r>
              <a:rPr lang="it-IT" sz="2000" b="1" dirty="0">
                <a:latin typeface="News Gothic MT" panose="020B0503020103020203" pitchFamily="34" charset="0"/>
              </a:rPr>
              <a:t>I numeri del Registro Tumori della Regione Emilia  Romagna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894097D-FA1F-F567-01B3-141C02018458}"/>
              </a:ext>
            </a:extLst>
          </p:cNvPr>
          <p:cNvSpPr txBox="1"/>
          <p:nvPr/>
        </p:nvSpPr>
        <p:spPr>
          <a:xfrm>
            <a:off x="359568" y="6477086"/>
            <a:ext cx="3626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News Gothic MT" panose="020B0503020103020203" pitchFamily="34" charset="0"/>
              </a:rPr>
              <a:t>I Tumori in Emilia Romagna, 2024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F248540-9CB5-B1E8-4D3A-2E16B8EF11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60" b="4521"/>
          <a:stretch/>
        </p:blipFill>
        <p:spPr>
          <a:xfrm>
            <a:off x="879232" y="2792618"/>
            <a:ext cx="7673926" cy="368446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4594CD0-247C-C76C-9FEF-0FA960ECEDE2}"/>
              </a:ext>
            </a:extLst>
          </p:cNvPr>
          <p:cNvSpPr txBox="1"/>
          <p:nvPr/>
        </p:nvSpPr>
        <p:spPr>
          <a:xfrm>
            <a:off x="2778369" y="2497561"/>
            <a:ext cx="46540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Sopravvivenza a 5 anni per tuti gli stadi</a:t>
            </a:r>
          </a:p>
        </p:txBody>
      </p:sp>
    </p:spTree>
    <p:extLst>
      <p:ext uri="{BB962C8B-B14F-4D97-AF65-F5344CB8AC3E}">
        <p14:creationId xmlns:p14="http://schemas.microsoft.com/office/powerpoint/2010/main" val="174932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350016-8289-B4EA-5B7B-BEDFA46F0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61981"/>
            <a:ext cx="8042276" cy="1336956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latin typeface="News Gothic MT" panose="020B0503020103020203" pitchFamily="34" charset="0"/>
              </a:rPr>
              <a:t>La Rete Oncologica e </a:t>
            </a:r>
            <a:r>
              <a:rPr lang="it-IT" sz="2400" b="1" dirty="0" err="1">
                <a:latin typeface="News Gothic MT" panose="020B0503020103020203" pitchFamily="34" charset="0"/>
              </a:rPr>
              <a:t>Emato</a:t>
            </a:r>
            <a:r>
              <a:rPr lang="it-IT" sz="2400" b="1" dirty="0">
                <a:latin typeface="News Gothic MT" panose="020B0503020103020203" pitchFamily="34" charset="0"/>
              </a:rPr>
              <a:t>-Oncologica della Regione Emilia Romagna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0F7A58-1253-B71C-A407-CAB3B18B8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46885"/>
            <a:ext cx="7886700" cy="5362833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it-IT" sz="2900" b="1" dirty="0">
                <a:latin typeface="News Gothic MT" panose="020B0503020103020203" pitchFamily="34" charset="0"/>
              </a:rPr>
              <a:t>27 dicembre 2022 </a:t>
            </a:r>
            <a:r>
              <a:rPr lang="it-IT" sz="2900" dirty="0">
                <a:latin typeface="News Gothic MT" panose="020B0503020103020203" pitchFamily="34" charset="0"/>
              </a:rPr>
              <a:t>(DGR 2316/2022) viene istituita la Rete Oncologica e </a:t>
            </a:r>
            <a:r>
              <a:rPr lang="it-IT" sz="2900" dirty="0" err="1">
                <a:latin typeface="News Gothic MT" panose="020B0503020103020203" pitchFamily="34" charset="0"/>
              </a:rPr>
              <a:t>Emato</a:t>
            </a:r>
            <a:r>
              <a:rPr lang="it-IT" sz="2900" dirty="0">
                <a:latin typeface="News Gothic MT" panose="020B0503020103020203" pitchFamily="34" charset="0"/>
              </a:rPr>
              <a:t>-Oncologica della Regione Emilia-Romagna con  approvazione delle relative linee di indirizzo </a:t>
            </a:r>
          </a:p>
          <a:p>
            <a:pPr algn="just">
              <a:lnSpc>
                <a:spcPct val="120000"/>
              </a:lnSpc>
            </a:pPr>
            <a:r>
              <a:rPr lang="it-IT" sz="2900" dirty="0">
                <a:latin typeface="News Gothic MT" panose="020B0503020103020203" pitchFamily="34" charset="0"/>
              </a:rPr>
              <a:t>Il modello organizzativo per la rete è il </a:t>
            </a:r>
            <a:r>
              <a:rPr lang="it-IT" sz="2900" b="1" dirty="0">
                <a:latin typeface="News Gothic MT" panose="020B0503020103020203" pitchFamily="34" charset="0"/>
              </a:rPr>
              <a:t>Comprehensive Cancer Care Network</a:t>
            </a:r>
          </a:p>
          <a:p>
            <a:pPr lvl="1" algn="just">
              <a:lnSpc>
                <a:spcPct val="120000"/>
              </a:lnSpc>
            </a:pPr>
            <a:r>
              <a:rPr lang="it-IT" sz="2250" dirty="0">
                <a:solidFill>
                  <a:srgbClr val="000000"/>
                </a:solidFill>
                <a:latin typeface="News Gothic MT" panose="020B0503020103020203" pitchFamily="34" charset="0"/>
              </a:rPr>
              <a:t>Permette di includere e coordinare in rete le strutture presenti nel territorio</a:t>
            </a:r>
          </a:p>
          <a:p>
            <a:pPr lvl="1" algn="just">
              <a:lnSpc>
                <a:spcPct val="120000"/>
              </a:lnSpc>
            </a:pPr>
            <a:r>
              <a:rPr lang="it-IT" sz="2250" dirty="0">
                <a:solidFill>
                  <a:srgbClr val="000000"/>
                </a:solidFill>
                <a:latin typeface="News Gothic MT" panose="020B0503020103020203" pitchFamily="34" charset="0"/>
              </a:rPr>
              <a:t>Favorisce l’implementazione delle competenze dalla prevenzione, alla cura, alla riabilitazione, alla ricerca</a:t>
            </a:r>
          </a:p>
          <a:p>
            <a:pPr lvl="1" algn="just">
              <a:lnSpc>
                <a:spcPct val="120000"/>
              </a:lnSpc>
            </a:pPr>
            <a:r>
              <a:rPr lang="it-IT" sz="2250" dirty="0">
                <a:solidFill>
                  <a:srgbClr val="000000"/>
                </a:solidFill>
                <a:latin typeface="News Gothic MT" panose="020B0503020103020203" pitchFamily="34" charset="0"/>
              </a:rPr>
              <a:t>Garantisce di coniugare accesso, appropriatezza e qualità di cura e la migliore logistica</a:t>
            </a:r>
          </a:p>
          <a:p>
            <a:pPr lvl="1" algn="just">
              <a:lnSpc>
                <a:spcPct val="120000"/>
              </a:lnSpc>
            </a:pPr>
            <a:r>
              <a:rPr lang="it-IT" sz="2250" dirty="0">
                <a:solidFill>
                  <a:srgbClr val="000000"/>
                </a:solidFill>
                <a:latin typeface="News Gothic MT" panose="020B0503020103020203" pitchFamily="34" charset="0"/>
              </a:rPr>
              <a:t>Incrementa efficacia e efficienza anche mediante la riorganizzazione e la finalizzazione operativa delle strutture territoriali</a:t>
            </a:r>
          </a:p>
          <a:p>
            <a:pPr algn="just">
              <a:lnSpc>
                <a:spcPct val="120000"/>
              </a:lnSpc>
            </a:pPr>
            <a:r>
              <a:rPr lang="it-IT" sz="2900" b="1" dirty="0">
                <a:solidFill>
                  <a:srgbClr val="000000"/>
                </a:solidFill>
                <a:latin typeface="News Gothic MT" panose="020B0503020103020203" pitchFamily="34" charset="0"/>
              </a:rPr>
              <a:t>La Rete ottimizza e da “valore” all’attività di tutte le strutture presenti in un territorio favorendo la prossimità delle cure</a:t>
            </a:r>
          </a:p>
          <a:p>
            <a:pPr algn="just"/>
            <a:endParaRPr lang="it-IT" sz="2900" dirty="0">
              <a:latin typeface="News Gothic MT" panose="020B0503020103020203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888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CCF6DD-4EC5-0DA8-F6D2-77C939EAB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-255841"/>
            <a:ext cx="8042276" cy="1336956"/>
          </a:xfrm>
        </p:spPr>
        <p:txBody>
          <a:bodyPr/>
          <a:lstStyle/>
          <a:p>
            <a:r>
              <a:rPr lang="it-IT" sz="2800" b="1" dirty="0"/>
              <a:t>I tre livelli operativi della RER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E148194-29BB-E938-2B1C-F3C8DA183B4D}"/>
              </a:ext>
            </a:extLst>
          </p:cNvPr>
          <p:cNvSpPr txBox="1"/>
          <p:nvPr/>
        </p:nvSpPr>
        <p:spPr>
          <a:xfrm>
            <a:off x="410308" y="1600827"/>
            <a:ext cx="818283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Centri di I livello</a:t>
            </a:r>
          </a:p>
          <a:p>
            <a:pPr algn="just"/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Strutture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 che erogano prestazioni oncologiche ed </a:t>
            </a:r>
            <a:r>
              <a:rPr lang="it-IT" b="0" i="0" u="none" strike="noStrike" dirty="0" err="1">
                <a:solidFill>
                  <a:srgbClr val="1C2024"/>
                </a:solidFill>
                <a:effectLst/>
                <a:latin typeface="+mj-lt"/>
              </a:rPr>
              <a:t>emato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-oncologiche </a:t>
            </a:r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in prossimità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, in linea con i programmi e gli indirizzi definiti nella normativa nazionale, regionale e locale e previa valutazione di appropriatezza e sicurezza (es. all’interno di </a:t>
            </a:r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Ospedali di Comunità, Case di Comunità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)</a:t>
            </a:r>
          </a:p>
          <a:p>
            <a:pPr algn="just"/>
            <a:endParaRPr lang="it-IT" b="0" i="0" u="none" strike="noStrike" dirty="0">
              <a:solidFill>
                <a:srgbClr val="1C2024"/>
              </a:solidFill>
              <a:effectLst/>
              <a:latin typeface="+mj-lt"/>
            </a:endParaRPr>
          </a:p>
          <a:p>
            <a:pPr algn="just"/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Centri di II livello</a:t>
            </a:r>
          </a:p>
          <a:p>
            <a:pPr algn="just"/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Ospedali distrettuali 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in grado di assicurare, all’interno del coordinamento di rete e in continuità con i centri di III livello, prestazioni diagnostiche, terapeutiche e assistenziali oncologiche ed </a:t>
            </a:r>
            <a:r>
              <a:rPr lang="it-IT" b="0" i="0" u="none" strike="noStrike" dirty="0" err="1">
                <a:solidFill>
                  <a:srgbClr val="1C2024"/>
                </a:solidFill>
                <a:effectLst/>
                <a:latin typeface="+mj-lt"/>
              </a:rPr>
              <a:t>emato</a:t>
            </a:r>
            <a:r>
              <a:rPr lang="it-IT" dirty="0">
                <a:solidFill>
                  <a:srgbClr val="1C2024"/>
                </a:solidFill>
                <a:latin typeface="+mj-lt"/>
              </a:rPr>
              <a:t>-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oncologiche</a:t>
            </a:r>
          </a:p>
          <a:p>
            <a:pPr algn="just"/>
            <a:endParaRPr lang="it-IT" b="0" i="0" u="none" strike="noStrike" dirty="0">
              <a:solidFill>
                <a:srgbClr val="1C2024"/>
              </a:solidFill>
              <a:effectLst/>
              <a:latin typeface="+mj-lt"/>
            </a:endParaRPr>
          </a:p>
          <a:p>
            <a:pPr algn="just"/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Centri di III livello</a:t>
            </a:r>
          </a:p>
          <a:p>
            <a:pPr algn="just"/>
            <a:r>
              <a:rPr lang="it-IT" b="1" i="0" u="none" strike="noStrike" dirty="0">
                <a:solidFill>
                  <a:srgbClr val="1C2024"/>
                </a:solidFill>
                <a:effectLst/>
                <a:latin typeface="+mj-lt"/>
              </a:rPr>
              <a:t>Ospedali polispecialistici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  in cui sono presenti tutte le competenze specialistiche ad interesse oncologico ed </a:t>
            </a:r>
            <a:r>
              <a:rPr lang="it-IT" b="0" i="0" u="none" strike="noStrike" dirty="0" err="1">
                <a:solidFill>
                  <a:srgbClr val="1C2024"/>
                </a:solidFill>
                <a:effectLst/>
                <a:latin typeface="+mj-lt"/>
              </a:rPr>
              <a:t>emato</a:t>
            </a:r>
            <a:r>
              <a:rPr lang="it-IT" b="0" i="0" u="none" strike="noStrike" dirty="0">
                <a:solidFill>
                  <a:srgbClr val="1C2024"/>
                </a:solidFill>
                <a:effectLst/>
                <a:latin typeface="+mj-lt"/>
              </a:rPr>
              <a:t>-oncologico, le dotazioni tecnologiche a elevata complessità assieme a programmi di formazione continua e di ricerca</a:t>
            </a:r>
          </a:p>
        </p:txBody>
      </p:sp>
    </p:spTree>
    <p:extLst>
      <p:ext uri="{BB962C8B-B14F-4D97-AF65-F5344CB8AC3E}">
        <p14:creationId xmlns:p14="http://schemas.microsoft.com/office/powerpoint/2010/main" val="277080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2EB22EF-448D-26E7-B24D-C1DE759F0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850" y="3276600"/>
            <a:ext cx="2146300" cy="3048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1F9C547-6025-F09B-076E-EA24C456C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-668478"/>
            <a:ext cx="8042276" cy="1336956"/>
          </a:xfrm>
        </p:spPr>
        <p:txBody>
          <a:bodyPr/>
          <a:lstStyle/>
          <a:p>
            <a:r>
              <a:rPr lang="it-IT" sz="2400" b="1" dirty="0"/>
              <a:t>Attività erogate per sede e complessità nella RER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04AA2C3-91EF-14ED-97AC-BA812ED842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79" r="1021"/>
          <a:stretch/>
        </p:blipFill>
        <p:spPr>
          <a:xfrm>
            <a:off x="932913" y="912994"/>
            <a:ext cx="7278173" cy="56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58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43E904-22CD-D065-CB7A-C0122E24F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-185501"/>
            <a:ext cx="8042276" cy="1336956"/>
          </a:xfrm>
        </p:spPr>
        <p:txBody>
          <a:bodyPr/>
          <a:lstStyle/>
          <a:p>
            <a:r>
              <a:rPr lang="it-IT" sz="2800" b="1" dirty="0"/>
              <a:t>I punti di riferimento dei PDTA Regionali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FDFBF8-3AB6-7295-907C-F0C2E87AE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5" y="1471246"/>
            <a:ext cx="8042276" cy="499989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/>
              <a:t>Condivisione multidisciplinare/multiprofessionale e coinvolgimento MMG e associazioni pazienti</a:t>
            </a:r>
          </a:p>
          <a:p>
            <a:pPr algn="just"/>
            <a:r>
              <a:rPr lang="it-IT" dirty="0"/>
              <a:t>Definizione dei punti e dei criteri di accesso</a:t>
            </a:r>
          </a:p>
          <a:p>
            <a:pPr algn="just"/>
            <a:r>
              <a:rPr lang="it-IT" dirty="0"/>
              <a:t>Valorizzazione di tutte le strutture e professionisti</a:t>
            </a:r>
          </a:p>
          <a:p>
            <a:pPr algn="just"/>
            <a:r>
              <a:rPr lang="it-IT" dirty="0"/>
              <a:t>Identificazione dei livelli di assistenza per sede e dei centri di riferimento</a:t>
            </a:r>
          </a:p>
          <a:p>
            <a:pPr algn="just"/>
            <a:r>
              <a:rPr lang="it-IT" dirty="0"/>
              <a:t>Percorso in continuità dalle strutture territoriali agli ospedali/istituti  polispecialistici</a:t>
            </a:r>
          </a:p>
          <a:p>
            <a:pPr algn="just"/>
            <a:r>
              <a:rPr lang="it-IT" dirty="0"/>
              <a:t>Informatizzazione e condivisione telematica </a:t>
            </a:r>
          </a:p>
          <a:p>
            <a:pPr algn="just"/>
            <a:r>
              <a:rPr lang="it-IT" dirty="0"/>
              <a:t>Possibilità di accesso agli studi clinici</a:t>
            </a:r>
          </a:p>
          <a:p>
            <a:pPr algn="just"/>
            <a:r>
              <a:rPr lang="it-IT" dirty="0"/>
              <a:t>Indicatori regionali di struttura, processo e di esito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72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50" y="1918775"/>
            <a:ext cx="3235516" cy="41818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5" y="664529"/>
            <a:ext cx="352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62C054-35CC-1A4B-8E2E-1785A61D1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403" y="600468"/>
            <a:ext cx="2361235" cy="68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D741EF4B-AB3A-534B-A325-02ECBA82B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292" y="388722"/>
            <a:ext cx="115252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E2E2CD-3AF3-7A41-B865-23D8389A25ED}"/>
              </a:ext>
            </a:extLst>
          </p:cNvPr>
          <p:cNvSpPr txBox="1"/>
          <p:nvPr/>
        </p:nvSpPr>
        <p:spPr>
          <a:xfrm>
            <a:off x="934119" y="6347326"/>
            <a:ext cx="263769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3 Settembre 2018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E7DB8C0-B8DB-7D73-6D05-AAC8C4C75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8137" y="1918776"/>
            <a:ext cx="3235515" cy="418186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66A2E7A-D3A3-2B51-6762-094F55375549}"/>
              </a:ext>
            </a:extLst>
          </p:cNvPr>
          <p:cNvSpPr txBox="1"/>
          <p:nvPr/>
        </p:nvSpPr>
        <p:spPr>
          <a:xfrm>
            <a:off x="5357047" y="6315407"/>
            <a:ext cx="263769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29 Gennaio  2024</a:t>
            </a:r>
          </a:p>
        </p:txBody>
      </p:sp>
    </p:spTree>
    <p:extLst>
      <p:ext uri="{BB962C8B-B14F-4D97-AF65-F5344CB8AC3E}">
        <p14:creationId xmlns:p14="http://schemas.microsoft.com/office/powerpoint/2010/main" val="1949519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asellaDiTesto 2"/>
          <p:cNvSpPr txBox="1">
            <a:spLocks noChangeArrowheads="1"/>
          </p:cNvSpPr>
          <p:nvPr/>
        </p:nvSpPr>
        <p:spPr bwMode="auto">
          <a:xfrm>
            <a:off x="444500" y="340287"/>
            <a:ext cx="8255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b="1" dirty="0">
                <a:solidFill>
                  <a:schemeClr val="accent1"/>
                </a:solidFill>
              </a:rPr>
              <a:t>Distribuzione dei casi di mesotelioma (tutte le sedi) per residenza dei casi incidenti</a:t>
            </a:r>
          </a:p>
          <a:p>
            <a:pPr algn="ctr" eaLnBrk="1" hangingPunct="1"/>
            <a:r>
              <a:rPr lang="it-IT" b="1" dirty="0">
                <a:solidFill>
                  <a:schemeClr val="accent1"/>
                </a:solidFill>
              </a:rPr>
              <a:t> </a:t>
            </a:r>
            <a:endParaRPr lang="it-IT" sz="2800" i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1138" y="6464300"/>
            <a:ext cx="344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 err="1"/>
              <a:t>ReM</a:t>
            </a:r>
            <a:r>
              <a:rPr lang="en-US" sz="1400" b="1" dirty="0"/>
              <a:t>-ER, 2024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7A9F9E1-01C5-083E-7661-7B5F533B8DCA}"/>
              </a:ext>
            </a:extLst>
          </p:cNvPr>
          <p:cNvSpPr txBox="1"/>
          <p:nvPr/>
        </p:nvSpPr>
        <p:spPr>
          <a:xfrm>
            <a:off x="6688079" y="2568030"/>
            <a:ext cx="1099594" cy="310854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Anno 2023</a:t>
            </a:r>
          </a:p>
          <a:p>
            <a:pPr algn="ctr"/>
            <a:endParaRPr lang="it-IT" sz="1400" dirty="0"/>
          </a:p>
          <a:p>
            <a:pPr algn="ctr"/>
            <a:r>
              <a:rPr lang="it-IT" sz="1400" dirty="0"/>
              <a:t>PC   14</a:t>
            </a:r>
          </a:p>
          <a:p>
            <a:pPr algn="ctr"/>
            <a:r>
              <a:rPr lang="it-IT" sz="1400" dirty="0"/>
              <a:t>PR   13</a:t>
            </a:r>
          </a:p>
          <a:p>
            <a:pPr algn="ctr"/>
            <a:r>
              <a:rPr lang="it-IT" sz="1400" dirty="0"/>
              <a:t>RE   19</a:t>
            </a:r>
          </a:p>
          <a:p>
            <a:pPr algn="ctr"/>
            <a:r>
              <a:rPr lang="it-IT" sz="1400" dirty="0"/>
              <a:t>MO  18</a:t>
            </a:r>
          </a:p>
          <a:p>
            <a:pPr algn="ctr"/>
            <a:r>
              <a:rPr lang="it-IT" sz="1400" b="1" dirty="0"/>
              <a:t>BO   25</a:t>
            </a:r>
          </a:p>
          <a:p>
            <a:pPr algn="ctr"/>
            <a:r>
              <a:rPr lang="it-IT" sz="1400" dirty="0"/>
              <a:t>FE    12</a:t>
            </a:r>
          </a:p>
          <a:p>
            <a:pPr algn="ctr"/>
            <a:r>
              <a:rPr lang="it-IT" sz="1400" dirty="0"/>
              <a:t>RA   15</a:t>
            </a:r>
          </a:p>
          <a:p>
            <a:pPr algn="ctr"/>
            <a:r>
              <a:rPr lang="it-IT" sz="1400" dirty="0"/>
              <a:t>FC   13</a:t>
            </a:r>
          </a:p>
          <a:p>
            <a:pPr algn="ctr"/>
            <a:r>
              <a:rPr lang="it-IT" sz="1400" b="1" dirty="0"/>
              <a:t>RM    4</a:t>
            </a:r>
          </a:p>
          <a:p>
            <a:pPr algn="ctr"/>
            <a:endParaRPr lang="it-IT" sz="1400" dirty="0"/>
          </a:p>
          <a:p>
            <a:pPr algn="ctr"/>
            <a:r>
              <a:rPr lang="it-IT" sz="1400" b="1" dirty="0"/>
              <a:t>Totale 133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1E16928-980B-319F-EC34-D13C45B897B9}"/>
              </a:ext>
            </a:extLst>
          </p:cNvPr>
          <p:cNvSpPr txBox="1"/>
          <p:nvPr/>
        </p:nvSpPr>
        <p:spPr>
          <a:xfrm>
            <a:off x="5587901" y="2568031"/>
            <a:ext cx="1100178" cy="310854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Anno 2022</a:t>
            </a:r>
          </a:p>
          <a:p>
            <a:pPr algn="ctr"/>
            <a:endParaRPr lang="it-IT" sz="1400" dirty="0"/>
          </a:p>
          <a:p>
            <a:pPr algn="ctr"/>
            <a:r>
              <a:rPr lang="it-IT" sz="1400" dirty="0"/>
              <a:t>PC   08</a:t>
            </a:r>
          </a:p>
          <a:p>
            <a:pPr algn="ctr"/>
            <a:r>
              <a:rPr lang="it-IT" sz="1400" dirty="0"/>
              <a:t>PR   18</a:t>
            </a:r>
          </a:p>
          <a:p>
            <a:pPr algn="ctr"/>
            <a:r>
              <a:rPr lang="it-IT" sz="1400" dirty="0"/>
              <a:t>RE   18</a:t>
            </a:r>
          </a:p>
          <a:p>
            <a:pPr algn="ctr"/>
            <a:r>
              <a:rPr lang="it-IT" sz="1400" dirty="0"/>
              <a:t>MO  19</a:t>
            </a:r>
          </a:p>
          <a:p>
            <a:pPr algn="ctr"/>
            <a:r>
              <a:rPr lang="it-IT" sz="1400" b="1" dirty="0"/>
              <a:t>BO   35</a:t>
            </a:r>
          </a:p>
          <a:p>
            <a:pPr algn="ctr"/>
            <a:r>
              <a:rPr lang="it-IT" sz="1400" dirty="0"/>
              <a:t>FE    21</a:t>
            </a:r>
          </a:p>
          <a:p>
            <a:pPr algn="ctr"/>
            <a:r>
              <a:rPr lang="it-IT" sz="1400" dirty="0"/>
              <a:t>RA   20</a:t>
            </a:r>
          </a:p>
          <a:p>
            <a:pPr algn="ctr"/>
            <a:r>
              <a:rPr lang="it-IT" sz="1400" dirty="0"/>
              <a:t>FC   11</a:t>
            </a:r>
          </a:p>
          <a:p>
            <a:pPr algn="ctr"/>
            <a:r>
              <a:rPr lang="it-IT" sz="1400" b="1" dirty="0"/>
              <a:t>RM    6</a:t>
            </a:r>
          </a:p>
          <a:p>
            <a:pPr algn="ctr"/>
            <a:endParaRPr lang="it-IT" sz="1400" dirty="0"/>
          </a:p>
          <a:p>
            <a:pPr algn="ctr"/>
            <a:r>
              <a:rPr lang="it-IT" sz="1400" b="1" dirty="0"/>
              <a:t>Totale 156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2AFB7BF-16B1-EDE9-038F-3B18F11F1383}"/>
              </a:ext>
            </a:extLst>
          </p:cNvPr>
          <p:cNvSpPr txBox="1"/>
          <p:nvPr/>
        </p:nvSpPr>
        <p:spPr>
          <a:xfrm>
            <a:off x="7788257" y="2568029"/>
            <a:ext cx="1099594" cy="310854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Anno 2024</a:t>
            </a:r>
          </a:p>
          <a:p>
            <a:pPr algn="ctr"/>
            <a:endParaRPr lang="it-IT" sz="1400" dirty="0"/>
          </a:p>
          <a:p>
            <a:pPr algn="ctr"/>
            <a:r>
              <a:rPr lang="it-IT" sz="1400" dirty="0"/>
              <a:t>PC   10</a:t>
            </a:r>
          </a:p>
          <a:p>
            <a:pPr algn="ctr"/>
            <a:r>
              <a:rPr lang="it-IT" sz="1400" dirty="0"/>
              <a:t>PR   11</a:t>
            </a:r>
          </a:p>
          <a:p>
            <a:pPr algn="ctr"/>
            <a:r>
              <a:rPr lang="it-IT" sz="1400" b="1" dirty="0"/>
              <a:t>RE   24</a:t>
            </a:r>
          </a:p>
          <a:p>
            <a:pPr algn="ctr"/>
            <a:r>
              <a:rPr lang="it-IT" sz="1400" dirty="0"/>
              <a:t>MO  12</a:t>
            </a:r>
          </a:p>
          <a:p>
            <a:pPr algn="ctr"/>
            <a:r>
              <a:rPr lang="it-IT" sz="1400" dirty="0"/>
              <a:t>BO   23</a:t>
            </a:r>
          </a:p>
          <a:p>
            <a:pPr algn="ctr"/>
            <a:r>
              <a:rPr lang="it-IT" sz="1400" dirty="0"/>
              <a:t>FE    14</a:t>
            </a:r>
          </a:p>
          <a:p>
            <a:pPr algn="ctr"/>
            <a:r>
              <a:rPr lang="it-IT" sz="1400" dirty="0"/>
              <a:t>RA   11</a:t>
            </a:r>
          </a:p>
          <a:p>
            <a:pPr algn="ctr"/>
            <a:r>
              <a:rPr lang="it-IT" sz="1400" dirty="0"/>
              <a:t>FC   10</a:t>
            </a:r>
          </a:p>
          <a:p>
            <a:pPr algn="ctr"/>
            <a:r>
              <a:rPr lang="it-IT" sz="1400" b="1" dirty="0"/>
              <a:t>RM    6</a:t>
            </a:r>
          </a:p>
          <a:p>
            <a:pPr algn="ctr"/>
            <a:endParaRPr lang="it-IT" sz="1400" dirty="0"/>
          </a:p>
          <a:p>
            <a:pPr algn="ctr"/>
            <a:r>
              <a:rPr lang="it-IT" sz="1400" b="1" dirty="0"/>
              <a:t>Totale 121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48DE8A8-D296-7E8B-5428-6F918E85B356}"/>
              </a:ext>
            </a:extLst>
          </p:cNvPr>
          <p:cNvSpPr txBox="1"/>
          <p:nvPr/>
        </p:nvSpPr>
        <p:spPr>
          <a:xfrm>
            <a:off x="4487723" y="2568029"/>
            <a:ext cx="1100178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Anno 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ws Gothic M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PC   14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PR   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RE   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MO  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BO   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FE    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RA   13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FC   14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RM    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ws Gothic M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  <a:ea typeface="+mn-ea"/>
                <a:cs typeface="+mn-cs"/>
              </a:rPr>
              <a:t>Totale 161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ADFB42F-20F7-CA6C-4A5B-E325DC77F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35" y="2128191"/>
            <a:ext cx="3938264" cy="310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3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F5C536D-99FE-E042-B2E6-0E95E078A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65" y="-668478"/>
            <a:ext cx="8042276" cy="1336956"/>
          </a:xfrm>
        </p:spPr>
        <p:txBody>
          <a:bodyPr/>
          <a:lstStyle/>
          <a:p>
            <a:r>
              <a:rPr lang="it-IT" sz="2400" b="1" dirty="0"/>
              <a:t>N. di mesoteliomi  segnalati al </a:t>
            </a:r>
            <a:r>
              <a:rPr lang="it-IT" sz="2400" b="1" dirty="0" err="1"/>
              <a:t>ReNaM</a:t>
            </a:r>
            <a:r>
              <a:rPr lang="it-IT" sz="2400" b="1" dirty="0"/>
              <a:t>  (1993-2021)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6A1B349-AFF7-D5FC-F5BB-5AC03EACEE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5" t="2599" r="4744" b="4081"/>
          <a:stretch/>
        </p:blipFill>
        <p:spPr>
          <a:xfrm>
            <a:off x="643459" y="1828800"/>
            <a:ext cx="2657680" cy="382808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D7185C4-6C38-1D52-A2CE-9D5829F76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078" y="668478"/>
            <a:ext cx="4641463" cy="6033263"/>
          </a:xfrm>
          <a:prstGeom prst="rect">
            <a:avLst/>
          </a:prstGeom>
        </p:spPr>
      </p:pic>
      <p:sp>
        <p:nvSpPr>
          <p:cNvPr id="2" name="Freccia destra 1">
            <a:extLst>
              <a:ext uri="{FF2B5EF4-FFF2-40B4-BE49-F238E27FC236}">
                <a16:creationId xmlns:a16="http://schemas.microsoft.com/office/drawing/2014/main" id="{5F41A79C-3281-54A2-DA82-14D6D9DFED3A}"/>
              </a:ext>
            </a:extLst>
          </p:cNvPr>
          <p:cNvSpPr/>
          <p:nvPr/>
        </p:nvSpPr>
        <p:spPr>
          <a:xfrm>
            <a:off x="3460830" y="2569580"/>
            <a:ext cx="398248" cy="2893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589E71-9590-6C08-D158-88C986DDBF96}"/>
              </a:ext>
            </a:extLst>
          </p:cNvPr>
          <p:cNvSpPr txBox="1"/>
          <p:nvPr/>
        </p:nvSpPr>
        <p:spPr>
          <a:xfrm>
            <a:off x="8500541" y="2604305"/>
            <a:ext cx="557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9%</a:t>
            </a:r>
          </a:p>
        </p:txBody>
      </p:sp>
    </p:spTree>
    <p:extLst>
      <p:ext uri="{BB962C8B-B14F-4D97-AF65-F5344CB8AC3E}">
        <p14:creationId xmlns:p14="http://schemas.microsoft.com/office/powerpoint/2010/main" val="1078312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F5C536D-99FE-E042-B2E6-0E95E078A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65" y="-298089"/>
            <a:ext cx="8042276" cy="1336956"/>
          </a:xfrm>
        </p:spPr>
        <p:txBody>
          <a:bodyPr/>
          <a:lstStyle/>
          <a:p>
            <a:r>
              <a:rPr lang="it-IT" sz="2400" b="1" dirty="0"/>
              <a:t>N. di mesoteliomi  segnalati al </a:t>
            </a:r>
            <a:r>
              <a:rPr lang="it-IT" sz="2400" b="1" dirty="0" err="1"/>
              <a:t>ReNaM</a:t>
            </a:r>
            <a:r>
              <a:rPr lang="it-IT" sz="2400" b="1" dirty="0"/>
              <a:t> per certezza diagnostica  (1993-2021)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67B2770-71C4-BF7B-A6CE-77436AB03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65" y="1006997"/>
            <a:ext cx="4189634" cy="535433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416C5EC-5FA4-592A-BA78-6C041843C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899" y="1319513"/>
            <a:ext cx="4424509" cy="266217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B562FE6-2954-0A26-7104-025F4E20D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6464300"/>
            <a:ext cx="344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/>
              <a:t>INAIL, VIII </a:t>
            </a:r>
            <a:r>
              <a:rPr lang="en-US" sz="1400" b="1" dirty="0" err="1"/>
              <a:t>Rapporto</a:t>
            </a:r>
            <a:r>
              <a:rPr lang="en-US" sz="1400" b="1" dirty="0"/>
              <a:t> </a:t>
            </a:r>
            <a:r>
              <a:rPr lang="en-US" sz="1400" b="1" dirty="0" err="1"/>
              <a:t>ReNaM</a:t>
            </a:r>
            <a:r>
              <a:rPr lang="en-US" sz="1400" b="1" dirty="0"/>
              <a:t>, 2024</a:t>
            </a:r>
          </a:p>
        </p:txBody>
      </p:sp>
      <p:sp>
        <p:nvSpPr>
          <p:cNvPr id="6" name="Freccia destra 5">
            <a:extLst>
              <a:ext uri="{FF2B5EF4-FFF2-40B4-BE49-F238E27FC236}">
                <a16:creationId xmlns:a16="http://schemas.microsoft.com/office/drawing/2014/main" id="{BBC6CE4D-D675-C7AA-1F4B-19608C310187}"/>
              </a:ext>
            </a:extLst>
          </p:cNvPr>
          <p:cNvSpPr/>
          <p:nvPr/>
        </p:nvSpPr>
        <p:spPr>
          <a:xfrm>
            <a:off x="71592" y="2850704"/>
            <a:ext cx="398248" cy="2893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306845-777A-ED35-E82A-4AE7CB9F4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898" y="4380816"/>
            <a:ext cx="442451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76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asellaDiTesto 2"/>
          <p:cNvSpPr txBox="1">
            <a:spLocks noChangeArrowheads="1"/>
          </p:cNvSpPr>
          <p:nvPr/>
        </p:nvSpPr>
        <p:spPr bwMode="auto">
          <a:xfrm>
            <a:off x="914400" y="32454"/>
            <a:ext cx="743094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000" b="1" dirty="0">
                <a:solidFill>
                  <a:schemeClr val="accent1"/>
                </a:solidFill>
              </a:rPr>
              <a:t>Distribuzione dei casi di mesotelioma dal 1996 al 2024 per sede ed età alla diagnosi</a:t>
            </a:r>
          </a:p>
          <a:p>
            <a:pPr algn="ctr" eaLnBrk="1" hangingPunct="1"/>
            <a:r>
              <a:rPr lang="it-IT" sz="2000" b="1" dirty="0">
                <a:solidFill>
                  <a:schemeClr val="accent1"/>
                </a:solidFill>
              </a:rPr>
              <a:t> </a:t>
            </a:r>
            <a:endParaRPr lang="it-IT" sz="2000" i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1138" y="6464300"/>
            <a:ext cx="344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 err="1"/>
              <a:t>ReM</a:t>
            </a:r>
            <a:r>
              <a:rPr lang="en-US" sz="1400" b="1" dirty="0"/>
              <a:t>-ER, 2024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7C7447C-2157-EA7E-C3BC-C5A622639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10" y="1048117"/>
            <a:ext cx="8055980" cy="328713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2AC14E5-10FF-03AB-8C3B-61DEF856249B}"/>
              </a:ext>
            </a:extLst>
          </p:cNvPr>
          <p:cNvSpPr/>
          <p:nvPr/>
        </p:nvSpPr>
        <p:spPr>
          <a:xfrm>
            <a:off x="586481" y="3046397"/>
            <a:ext cx="2691014" cy="12888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49A4A80-2384-A7F7-3EDA-A6D2007E0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385" y="3429000"/>
            <a:ext cx="35814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3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F5C536D-99FE-E042-B2E6-0E95E078A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65" y="-298089"/>
            <a:ext cx="8042276" cy="1336956"/>
          </a:xfrm>
        </p:spPr>
        <p:txBody>
          <a:bodyPr/>
          <a:lstStyle/>
          <a:p>
            <a:r>
              <a:rPr lang="it-IT" sz="2400" b="1" dirty="0"/>
              <a:t>N. di mesoteliomi  segnalati al </a:t>
            </a:r>
            <a:r>
              <a:rPr lang="it-IT" sz="2400" b="1" dirty="0" err="1"/>
              <a:t>ReNaM</a:t>
            </a:r>
            <a:r>
              <a:rPr lang="it-IT" sz="2400" b="1" dirty="0"/>
              <a:t> per esposizione  (1993-2021)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B562FE6-2954-0A26-7104-025F4E20D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6464300"/>
            <a:ext cx="344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/>
              <a:t>INAIL, VIII </a:t>
            </a:r>
            <a:r>
              <a:rPr lang="en-US" sz="1400" b="1" dirty="0" err="1"/>
              <a:t>Rapporto</a:t>
            </a:r>
            <a:r>
              <a:rPr lang="en-US" sz="1400" b="1" dirty="0"/>
              <a:t> </a:t>
            </a:r>
            <a:r>
              <a:rPr lang="en-US" sz="1400" b="1" dirty="0" err="1"/>
              <a:t>ReNaM</a:t>
            </a:r>
            <a:r>
              <a:rPr lang="en-US" sz="1400" b="1" dirty="0"/>
              <a:t>, 2024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415FC94-E9F9-6D65-29ED-44E04C268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841" y="1196552"/>
            <a:ext cx="4318543" cy="557572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7A45E68-1842-C267-7D10-CAA4CD0AD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40" y="1196552"/>
            <a:ext cx="3505200" cy="24892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7ECED3E-7AF7-F7A0-12AC-66E8A2F9C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65" y="3906626"/>
            <a:ext cx="3441700" cy="2336800"/>
          </a:xfrm>
          <a:prstGeom prst="rect">
            <a:avLst/>
          </a:prstGeom>
        </p:spPr>
      </p:pic>
      <p:sp>
        <p:nvSpPr>
          <p:cNvPr id="2" name="Freccia destra 1">
            <a:extLst>
              <a:ext uri="{FF2B5EF4-FFF2-40B4-BE49-F238E27FC236}">
                <a16:creationId xmlns:a16="http://schemas.microsoft.com/office/drawing/2014/main" id="{142F5F08-7EA4-B563-599D-99C707B740EA}"/>
              </a:ext>
            </a:extLst>
          </p:cNvPr>
          <p:cNvSpPr/>
          <p:nvPr/>
        </p:nvSpPr>
        <p:spPr>
          <a:xfrm>
            <a:off x="3899965" y="3209083"/>
            <a:ext cx="199124" cy="2893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185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asellaDiTesto 2"/>
          <p:cNvSpPr txBox="1">
            <a:spLocks noChangeArrowheads="1"/>
          </p:cNvSpPr>
          <p:nvPr/>
        </p:nvSpPr>
        <p:spPr bwMode="auto">
          <a:xfrm>
            <a:off x="211138" y="234439"/>
            <a:ext cx="88042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b="1" dirty="0">
                <a:solidFill>
                  <a:schemeClr val="accent1"/>
                </a:solidFill>
              </a:rPr>
              <a:t>Distribuzione dei casi di mesotelioma dal 1996 al 2024 per esposizione</a:t>
            </a:r>
            <a:endParaRPr lang="it-IT" sz="2800" i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1138" y="6464300"/>
            <a:ext cx="344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 MT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 err="1"/>
              <a:t>ReM</a:t>
            </a:r>
            <a:r>
              <a:rPr lang="en-US" sz="1400" b="1" dirty="0"/>
              <a:t>-ER, 2024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180A227-4917-F7EE-19F6-97E8594BF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4" y="3896694"/>
            <a:ext cx="6057900" cy="23622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9FEC9E9-0D4F-EA4A-81B4-EB76751B4B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5" r="4487"/>
          <a:stretch/>
        </p:blipFill>
        <p:spPr>
          <a:xfrm>
            <a:off x="6215682" y="3976123"/>
            <a:ext cx="2848026" cy="216535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90FC07A-D5A4-9D7E-AC23-6F246249B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93" y="1204173"/>
            <a:ext cx="7656163" cy="263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59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907F93-D2CB-C041-8649-39FEBA691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41" y="189186"/>
            <a:ext cx="7903780" cy="1336675"/>
          </a:xfrm>
        </p:spPr>
        <p:txBody>
          <a:bodyPr/>
          <a:lstStyle/>
          <a:p>
            <a:r>
              <a:rPr lang="it-IT" sz="2800" b="1" dirty="0"/>
              <a:t>Le finalità  del PDTA per il MPM della Regione Emilia Romagna - 1</a:t>
            </a:r>
            <a:br>
              <a:rPr lang="it-IT" sz="2400" dirty="0"/>
            </a:br>
            <a:endParaRPr lang="it-IT" sz="2400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24A7BFC-BF2E-1243-8A52-690E1D1C8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7" y="1809640"/>
            <a:ext cx="8403951" cy="4343400"/>
          </a:xfrm>
        </p:spPr>
        <p:txBody>
          <a:bodyPr>
            <a:normAutofit lnSpcReduction="10000"/>
          </a:bodyPr>
          <a:lstStyle/>
          <a:p>
            <a:pPr lvl="2"/>
            <a:r>
              <a:rPr lang="it-IT" sz="2400" b="1" dirty="0"/>
              <a:t>Assicurare in tutte le Province della Regione l’accesso al PDTA </a:t>
            </a:r>
          </a:p>
          <a:p>
            <a:pPr lvl="2"/>
            <a:r>
              <a:rPr lang="it-IT" sz="2400" dirty="0"/>
              <a:t>Garantire gli standard sulla base delle linee guida e evidenze scientifiche disponibili</a:t>
            </a:r>
          </a:p>
          <a:p>
            <a:pPr lvl="2"/>
            <a:r>
              <a:rPr lang="it-IT" sz="2400" dirty="0"/>
              <a:t>Migliorare i tempi di attesa dell’iter diagnostico-terapeutico fissando degli standard inter-aziendali</a:t>
            </a:r>
          </a:p>
          <a:p>
            <a:pPr lvl="2"/>
            <a:r>
              <a:rPr lang="it-IT" sz="2400" dirty="0"/>
              <a:t>Garantire una rilevazione dei dati espositivi per l’attivazione dei riconoscimenti come previsti dalla normativa vigente</a:t>
            </a:r>
          </a:p>
          <a:p>
            <a:pPr lvl="2"/>
            <a:r>
              <a:rPr lang="it-IT" sz="2400" dirty="0"/>
              <a:t>Migliorare gli aspetti informativi e comunicativi con i pazienti</a:t>
            </a:r>
            <a:endParaRPr lang="it-IT" dirty="0"/>
          </a:p>
          <a:p>
            <a:pPr lvl="2"/>
            <a:endParaRPr lang="it-IT" sz="2400" dirty="0"/>
          </a:p>
          <a:p>
            <a:pPr lvl="2"/>
            <a:endParaRPr lang="it-IT" sz="2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1303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24A7BFC-BF2E-1243-8A52-690E1D1C8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82433"/>
            <a:ext cx="8412870" cy="4343400"/>
          </a:xfrm>
        </p:spPr>
        <p:txBody>
          <a:bodyPr/>
          <a:lstStyle/>
          <a:p>
            <a:pPr lvl="2"/>
            <a:r>
              <a:rPr lang="it-IT" sz="2400" dirty="0"/>
              <a:t>Ottimizzare e monitorare le informazioni sui dati di esposizione, la qualità dei processi diagnostici e delle cure prestate</a:t>
            </a:r>
          </a:p>
          <a:p>
            <a:pPr lvl="2"/>
            <a:r>
              <a:rPr lang="it-IT" sz="2400" dirty="0"/>
              <a:t>Definire indicatori di processo e di esito e la messa a punto di un sistema di raccolta e analisi dei dati</a:t>
            </a:r>
          </a:p>
          <a:p>
            <a:pPr lvl="2"/>
            <a:r>
              <a:rPr lang="it-IT" sz="2400" dirty="0"/>
              <a:t>Sviluppare progetti di ricerca clinica e traslazionale al fine di migliorare le strategie di controllo e gli strumenti di cura</a:t>
            </a:r>
          </a:p>
          <a:p>
            <a:pPr lvl="2"/>
            <a:r>
              <a:rPr lang="it-IT" sz="2400" dirty="0"/>
              <a:t>Garantire l'accesso di tutti i pazienti della Regione Emilia- Romagna ai protocolli di ricerca disponibili in regione</a:t>
            </a:r>
          </a:p>
          <a:p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E72628D5-0DB4-9941-A884-C376C72E5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0" y="340654"/>
            <a:ext cx="8042275" cy="1336675"/>
          </a:xfrm>
        </p:spPr>
        <p:txBody>
          <a:bodyPr>
            <a:noAutofit/>
          </a:bodyPr>
          <a:lstStyle/>
          <a:p>
            <a:r>
              <a:rPr lang="it-IT" sz="2800" b="1" dirty="0"/>
              <a:t>Le finalità  del PDTA per il MPM della Regione Emilia Romagna - 2</a:t>
            </a:r>
            <a:br>
              <a:rPr lang="it-IT" sz="2800" dirty="0"/>
            </a:b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118762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olo 1"/>
          <p:cNvSpPr>
            <a:spLocks noGrp="1"/>
          </p:cNvSpPr>
          <p:nvPr>
            <p:ph type="title"/>
          </p:nvPr>
        </p:nvSpPr>
        <p:spPr>
          <a:xfrm>
            <a:off x="644646" y="-879493"/>
            <a:ext cx="8042276" cy="1336956"/>
          </a:xfrm>
        </p:spPr>
        <p:txBody>
          <a:bodyPr/>
          <a:lstStyle/>
          <a:p>
            <a:r>
              <a:rPr lang="it-IT" sz="2000" b="1" dirty="0">
                <a:latin typeface="News Gothic MT" charset="0"/>
              </a:rPr>
              <a:t>Aree e settori professionali interessati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0CCFCCEE-4DAC-9925-0FBF-0055A30ADEBE}"/>
              </a:ext>
            </a:extLst>
          </p:cNvPr>
          <p:cNvGraphicFramePr>
            <a:graphicFrameLocks noGrp="1"/>
          </p:cNvGraphicFramePr>
          <p:nvPr/>
        </p:nvGraphicFramePr>
        <p:xfrm>
          <a:off x="269632" y="457463"/>
          <a:ext cx="8790720" cy="625326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422722">
                  <a:extLst>
                    <a:ext uri="{9D8B030D-6E8A-4147-A177-3AD203B41FA5}">
                      <a16:colId xmlns:a16="http://schemas.microsoft.com/office/drawing/2014/main" val="288042577"/>
                    </a:ext>
                  </a:extLst>
                </a:gridCol>
                <a:gridCol w="4367998">
                  <a:extLst>
                    <a:ext uri="{9D8B030D-6E8A-4147-A177-3AD203B41FA5}">
                      <a16:colId xmlns:a16="http://schemas.microsoft.com/office/drawing/2014/main" val="1246026836"/>
                    </a:ext>
                  </a:extLst>
                </a:gridCol>
              </a:tblGrid>
              <a:tr h="281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Area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Settori professionali coinvolti</a:t>
                      </a: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987527572"/>
                  </a:ext>
                </a:extLst>
              </a:tr>
              <a:tr h="6612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Registrazione dei casi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Ricostruzione e valutazione dell’esposizione ad amianto e supporto medico-legale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Registro Mesoteliomi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Ambulatori di Medicina del Lavoro dei Dipartimenti di Sanità Pubblica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2268979609"/>
                  </a:ext>
                </a:extLst>
              </a:tr>
              <a:tr h="19455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Diagnostica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Pneumologia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Anatomia Patologica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Biologia molecolare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Radiologia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Medicina nucleare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Chirurgia toracica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Chirurgia addominale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1036959560"/>
                  </a:ext>
                </a:extLst>
              </a:tr>
              <a:tr h="13544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Terapia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Oncologia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Chirurgia toracica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Chirurgia addominale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Radioterapia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Pneumologia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1540517468"/>
                  </a:ext>
                </a:extLst>
              </a:tr>
              <a:tr h="172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Follow up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Oncologia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165369334"/>
                  </a:ext>
                </a:extLst>
              </a:tr>
              <a:tr h="467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Riabilitazione e supporto psicologico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Terapia fisica e Riabilitativa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Psico-Oncologia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82121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Cure palliative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Cure palliative ospedaliere e territoriali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MMG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4080879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</a:rPr>
                        <a:t>Ricerca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</a:rPr>
                        <a:t>Tutti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/>
                </a:tc>
                <a:extLst>
                  <a:ext uri="{0D108BD9-81ED-4DB2-BD59-A6C34878D82A}">
                    <a16:rowId xmlns:a16="http://schemas.microsoft.com/office/drawing/2014/main" val="2552976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046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olo 1"/>
          <p:cNvSpPr>
            <a:spLocks noGrp="1"/>
          </p:cNvSpPr>
          <p:nvPr>
            <p:ph type="title"/>
          </p:nvPr>
        </p:nvSpPr>
        <p:spPr>
          <a:xfrm>
            <a:off x="550862" y="-840320"/>
            <a:ext cx="8042276" cy="1336956"/>
          </a:xfrm>
        </p:spPr>
        <p:txBody>
          <a:bodyPr/>
          <a:lstStyle/>
          <a:p>
            <a:r>
              <a:rPr lang="it-IT" sz="2400" b="1" dirty="0">
                <a:latin typeface="News Gothic MT" charset="0"/>
              </a:rPr>
              <a:t>Livelli organizzativi e interazioni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8445AC10-C79E-5D21-6F96-ED8F863A6C9B}"/>
              </a:ext>
            </a:extLst>
          </p:cNvPr>
          <p:cNvGraphicFramePr>
            <a:graphicFrameLocks noGrp="1"/>
          </p:cNvGraphicFramePr>
          <p:nvPr/>
        </p:nvGraphicFramePr>
        <p:xfrm>
          <a:off x="310662" y="496636"/>
          <a:ext cx="8522676" cy="62675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609016">
                  <a:extLst>
                    <a:ext uri="{9D8B030D-6E8A-4147-A177-3AD203B41FA5}">
                      <a16:colId xmlns:a16="http://schemas.microsoft.com/office/drawing/2014/main" val="2351444871"/>
                    </a:ext>
                  </a:extLst>
                </a:gridCol>
                <a:gridCol w="5913660">
                  <a:extLst>
                    <a:ext uri="{9D8B030D-6E8A-4147-A177-3AD203B41FA5}">
                      <a16:colId xmlns:a16="http://schemas.microsoft.com/office/drawing/2014/main" val="3159390567"/>
                    </a:ext>
                  </a:extLst>
                </a:gridCol>
              </a:tblGrid>
              <a:tr h="2200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</a:rPr>
                        <a:t>Livello/Interazione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</a:rPr>
                        <a:t>Funzioni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extLst>
                  <a:ext uri="{0D108BD9-81ED-4DB2-BD59-A6C34878D82A}">
                    <a16:rowId xmlns:a16="http://schemas.microsoft.com/office/drawing/2014/main" val="991850815"/>
                  </a:ext>
                </a:extLst>
              </a:tr>
              <a:tr h="8585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>
                          <a:effectLst/>
                        </a:rPr>
                        <a:t>Ambulatori di Medicina del Lavoro (ex-esposti ad amianto) 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Ricostruzione e valutazione della pregressa esposizione lavorativa ad amianto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Valutazione del sospetto clinico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Inchiesta epidemiologica </a:t>
                      </a:r>
                      <a:r>
                        <a:rPr lang="it-IT" sz="1400" dirty="0" err="1">
                          <a:effectLst/>
                        </a:rPr>
                        <a:t>ReNaM</a:t>
                      </a:r>
                      <a:r>
                        <a:rPr lang="it-IT" sz="1400" dirty="0">
                          <a:effectLst/>
                        </a:rPr>
                        <a:t> (dopo conferma diagnostica)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Adempimenti medico-legali (ed eventualmente giudiziari) per il riconoscimento di malattia professionale (dopo conferma diagnostica)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extLst>
                  <a:ext uri="{0D108BD9-81ED-4DB2-BD59-A6C34878D82A}">
                    <a16:rowId xmlns:a16="http://schemas.microsoft.com/office/drawing/2014/main" val="2667091477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>
                          <a:effectLst/>
                        </a:rPr>
                        <a:t>Centri I livello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Esami per la definizione della diagnosi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Completamento della stadiazione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Adempimenti medico-legali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Segnalazione al Registro regionale mesoteliomi e agli ambulatori di medicina del lavoro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Assistenza psico-sociale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Terapie convenzionali (terapia medica, radioterapia palliativa)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Follow up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extLst>
                  <a:ext uri="{0D108BD9-81ED-4DB2-BD59-A6C34878D82A}">
                    <a16:rowId xmlns:a16="http://schemas.microsoft.com/office/drawing/2014/main" val="2463867965"/>
                  </a:ext>
                </a:extLst>
              </a:tr>
              <a:tr h="867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>
                          <a:effectLst/>
                        </a:rPr>
                        <a:t>Centri di II livello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Chirurgia per pleurectomia-decorticazione (P/D)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Chirurgia per pneumonectomia extrapleurica (EPP)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Radioterapia in ambito di trattamento bimodale/trimodale dopo P/D e EPP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Terapie sperimentali non disponibili nei centri di I livello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extLst>
                  <a:ext uri="{0D108BD9-81ED-4DB2-BD59-A6C34878D82A}">
                    <a16:rowId xmlns:a16="http://schemas.microsoft.com/office/drawing/2014/main" val="3275168193"/>
                  </a:ext>
                </a:extLst>
              </a:tr>
              <a:tr h="220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>
                          <a:effectLst/>
                        </a:rPr>
                        <a:t>Rete delle cure palliative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>
                          <a:effectLst/>
                        </a:rPr>
                        <a:t>Terapia dei sintomi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extLst>
                  <a:ext uri="{0D108BD9-81ED-4DB2-BD59-A6C34878D82A}">
                    <a16:rowId xmlns:a16="http://schemas.microsoft.com/office/drawing/2014/main" val="2479411938"/>
                  </a:ext>
                </a:extLst>
              </a:tr>
              <a:tr h="741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>
                          <a:effectLst/>
                        </a:rPr>
                        <a:t>Rete di ricerca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Biobanca regionale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Registro regionale mesoteliomi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Studi traslazionali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it-IT" sz="1400" dirty="0">
                          <a:effectLst/>
                        </a:rPr>
                        <a:t>Studi clinici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36" marR="62736" marT="0" marB="0"/>
                </a:tc>
                <a:extLst>
                  <a:ext uri="{0D108BD9-81ED-4DB2-BD59-A6C34878D82A}">
                    <a16:rowId xmlns:a16="http://schemas.microsoft.com/office/drawing/2014/main" val="2976134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29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FFBEF36-8F02-F94A-97D8-E3FD93EF2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245" y="-407506"/>
            <a:ext cx="8239859" cy="1336956"/>
          </a:xfrm>
        </p:spPr>
        <p:txBody>
          <a:bodyPr/>
          <a:lstStyle/>
          <a:p>
            <a:r>
              <a:rPr lang="it-IT" sz="2400" b="1" dirty="0" err="1"/>
              <a:t>ReMPM</a:t>
            </a:r>
            <a:r>
              <a:rPr lang="it-IT" sz="2400" b="1" dirty="0"/>
              <a:t>-RER -  Inter-relazioni tra gli Ambulatori di medicina del Lavoro ed i Centri Ospedalieri di I Livello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150D38C-54E3-3343-9A51-A7CAEDF51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78" r="1264"/>
          <a:stretch/>
        </p:blipFill>
        <p:spPr>
          <a:xfrm>
            <a:off x="328245" y="1071564"/>
            <a:ext cx="8672879" cy="564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25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 txBox="1">
            <a:spLocks/>
          </p:cNvSpPr>
          <p:nvPr/>
        </p:nvSpPr>
        <p:spPr>
          <a:xfrm>
            <a:off x="128709" y="-261258"/>
            <a:ext cx="8042275" cy="13366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9pPr>
          </a:lstStyle>
          <a:p>
            <a:endParaRPr lang="it-IT" sz="3200" b="1" dirty="0"/>
          </a:p>
          <a:p>
            <a:r>
              <a:rPr lang="it-IT" sz="2800" b="1" dirty="0"/>
              <a:t>Centri di I livello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24AE38-76FC-D149-A70A-02666C42D5CD}"/>
              </a:ext>
            </a:extLst>
          </p:cNvPr>
          <p:cNvSpPr/>
          <p:nvPr/>
        </p:nvSpPr>
        <p:spPr>
          <a:xfrm>
            <a:off x="480645" y="945588"/>
            <a:ext cx="8042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/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 centri di I livello sono finalizzati alla diagnosi, stadiazione, definizione del programma terapeutico e gestione delle terapie non complesse </a:t>
            </a:r>
            <a:endParaRPr lang="it-IT" sz="18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71120"/>
            <a:endParaRPr lang="it-IT" i="1" dirty="0">
              <a:latin typeface="+mj-lt"/>
              <a:ea typeface="Calibri" panose="020F05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AE8CF6F-D85F-B494-C0F3-453CAFABE0FC}"/>
              </a:ext>
            </a:extLst>
          </p:cNvPr>
          <p:cNvSpPr txBox="1"/>
          <p:nvPr/>
        </p:nvSpPr>
        <p:spPr>
          <a:xfrm>
            <a:off x="480646" y="1868918"/>
            <a:ext cx="8182709" cy="427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Nel centro di I livello avverrà la 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valutazione da parte del gruppo multidisciplinare.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Nella fase di diagnosi si procederà con la 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raccolta dei dati anamnestici, clinici e di esposizione professionale/ambientale, la programmazione degli esami richiesti dal processo diagnostico e di stadiazione, la segnalazione al registro regionale mesoteliomi, l’attivazione dell’iter di denuncia/riconoscimento di malattia professionale se previsto</a:t>
            </a:r>
            <a:endParaRPr lang="it-IT" sz="1600" b="1" dirty="0"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Il gruppo multidisciplinare, acquisiti i dati clinici, diagnostici e di stadiazione, provvederà alla definizione del programma terapeutico in accordo col paziente</a:t>
            </a:r>
            <a:endParaRPr lang="it-IT" dirty="0"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Ai centri di I livello è deputata 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la gestione delle terapie non complesse: </a:t>
            </a:r>
            <a:r>
              <a:rPr lang="it-IT" sz="1800" b="1" dirty="0" err="1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talcaggio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, chemioterapia, immunoterapia, e radioterapia palliativa</a:t>
            </a: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it-IT" sz="16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3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 txBox="1">
            <a:spLocks/>
          </p:cNvSpPr>
          <p:nvPr/>
        </p:nvSpPr>
        <p:spPr>
          <a:xfrm>
            <a:off x="480645" y="-167473"/>
            <a:ext cx="8042275" cy="13366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9pPr>
          </a:lstStyle>
          <a:p>
            <a:endParaRPr lang="it-IT" sz="3200" b="1" dirty="0"/>
          </a:p>
          <a:p>
            <a:r>
              <a:rPr lang="it-IT" sz="2800" b="1" dirty="0"/>
              <a:t>Centri di I livello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AE8CF6F-D85F-B494-C0F3-453CAFABE0FC}"/>
              </a:ext>
            </a:extLst>
          </p:cNvPr>
          <p:cNvSpPr txBox="1"/>
          <p:nvPr/>
        </p:nvSpPr>
        <p:spPr>
          <a:xfrm>
            <a:off x="480645" y="1478204"/>
            <a:ext cx="8182709" cy="3291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Nei </a:t>
            </a: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centri di I livello è prevista l’attivazione 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dell’assistenza psico-oncologica</a:t>
            </a: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per il paziente e i familiari e, qualora necessaria, l’attivazione della rete delle cure palliative.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Nei centri di I livello viene implementata 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l’adesione agli studi clinici e traslazionali e viene programmato e organizzato l’invio dei campioni per la biobanca regionale</a:t>
            </a:r>
            <a:r>
              <a:rPr lang="it-IT" b="1" dirty="0">
                <a:effectLst/>
                <a:latin typeface="+mj-lt"/>
              </a:rPr>
              <a:t> 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centro di I livello avverrà la valutazione da parte del gruppo multidisciplinare.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800" dirty="0">
              <a:effectLst/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6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557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 txBox="1">
            <a:spLocks/>
          </p:cNvSpPr>
          <p:nvPr/>
        </p:nvSpPr>
        <p:spPr>
          <a:xfrm>
            <a:off x="292832" y="-398863"/>
            <a:ext cx="8042275" cy="13366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9pPr>
          </a:lstStyle>
          <a:p>
            <a:endParaRPr lang="it-IT" sz="3200" b="1" dirty="0"/>
          </a:p>
          <a:p>
            <a:r>
              <a:rPr lang="it-IT" sz="2800" b="1" dirty="0"/>
              <a:t>Centri di I livello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AE8CF6F-D85F-B494-C0F3-453CAFABE0FC}"/>
              </a:ext>
            </a:extLst>
          </p:cNvPr>
          <p:cNvSpPr txBox="1"/>
          <p:nvPr/>
        </p:nvSpPr>
        <p:spPr>
          <a:xfrm>
            <a:off x="480645" y="715073"/>
            <a:ext cx="8182709" cy="6812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 Centri di I livello sono previsti nelle seguenti sedi, suddivisi per Aree vaste e Romagna: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b="1" i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Area Vasta Emilia Nord (AVEN)</a:t>
            </a:r>
            <a:endParaRPr lang="it-IT" sz="1600" b="1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Ospedale Guglielmo da Saliceto di Piacenza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Ospedale Maggiore di Parma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Arcispedale S. Maria Nuova-IRCCS di Reggio Emilia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Policlinico di Modena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b="1" i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Area Vasta Emila Centro (AVEC)</a:t>
            </a:r>
            <a:endParaRPr lang="it-IT" sz="1600" b="1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Policlinico </a:t>
            </a:r>
            <a:r>
              <a:rPr lang="it-IT" sz="1600" dirty="0" err="1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S.Orsola</a:t>
            </a: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-Malpighi e Ospedale Maggiore di Bologna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Arcispedale S. Anna di Ferrara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b="1" i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Romagna</a:t>
            </a:r>
            <a:endParaRPr lang="it-IT" sz="1600" b="1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Ospedale Morgagni-Pierantoni di Forlì 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IRCCS - IRST di Meldola 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Ospedale delle Croci di Ravenna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- Ospedale degli infermi di Rimini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600" dirty="0">
              <a:effectLst/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6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999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50862" y="0"/>
            <a:ext cx="8042275" cy="1336675"/>
          </a:xfrm>
        </p:spPr>
        <p:txBody>
          <a:bodyPr/>
          <a:lstStyle/>
          <a:p>
            <a:r>
              <a:rPr lang="it-IT" sz="3200" b="1" dirty="0"/>
              <a:t>Centri di II livello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AD7D44D-74DF-B4B1-D2E7-BDA31AC7DC2F}"/>
              </a:ext>
            </a:extLst>
          </p:cNvPr>
          <p:cNvSpPr txBox="1"/>
          <p:nvPr/>
        </p:nvSpPr>
        <p:spPr>
          <a:xfrm>
            <a:off x="550862" y="1806683"/>
            <a:ext cx="8171108" cy="2558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 centri di II livello sono finalizzati alla gestione dei trattamenti chirurgici e integrati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Vengono identificati centri di II livello in presenza di 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Unità Operative Complesse di Chirurgia Toracica per interventi di </a:t>
            </a:r>
            <a:r>
              <a:rPr lang="it-IT" sz="1800" b="1" dirty="0" err="1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pleurectomia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/decorticazione (</a:t>
            </a:r>
            <a:r>
              <a:rPr lang="it-IT" sz="1800" b="1" dirty="0" err="1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sz="1800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/D)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 centri di I livello indirizzeranno i pazienti ai rispettivi centri di II livello individuati per Area Vasta e in Romagna</a:t>
            </a: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it-IT" sz="16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442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50862" y="0"/>
            <a:ext cx="8042275" cy="1336675"/>
          </a:xfrm>
        </p:spPr>
        <p:txBody>
          <a:bodyPr/>
          <a:lstStyle/>
          <a:p>
            <a:r>
              <a:rPr lang="it-IT" sz="3200" b="1" dirty="0"/>
              <a:t>Centri di II livello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C4008E-BEE4-D93F-712D-EF5BABE563E9}"/>
              </a:ext>
            </a:extLst>
          </p:cNvPr>
          <p:cNvSpPr txBox="1"/>
          <p:nvPr/>
        </p:nvSpPr>
        <p:spPr>
          <a:xfrm>
            <a:off x="550862" y="3429000"/>
            <a:ext cx="7913076" cy="14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Per la </a:t>
            </a:r>
            <a:r>
              <a:rPr lang="it-IT" b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radioterapia adiuvante </a:t>
            </a:r>
            <a:r>
              <a:rPr lang="it-IT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da eseguire dopo intervento di </a:t>
            </a:r>
            <a:r>
              <a:rPr lang="it-IT" dirty="0" err="1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/D vengono identificati i seguenti due centri: </a:t>
            </a:r>
            <a:endParaRPr lang="it-IT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15000"/>
              </a:lnSpc>
              <a:buFont typeface="Wingdings" pitchFamily="2" charset="2"/>
              <a:buChar char="§"/>
            </a:pPr>
            <a:r>
              <a:rPr lang="it-IT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Ospedale Maggiore di Parma</a:t>
            </a:r>
            <a:endParaRPr lang="it-IT" dirty="0">
              <a:effectLst/>
              <a:latin typeface="+mj-lt"/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Wingdings" pitchFamily="2" charset="2"/>
              <a:buChar char="§"/>
            </a:pPr>
            <a:r>
              <a:rPr lang="it-IT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IRCCS- IRST di Meldola</a:t>
            </a:r>
            <a:endParaRPr lang="it-IT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632D91-6FD4-551C-15E9-7D96FE971216}"/>
              </a:ext>
            </a:extLst>
          </p:cNvPr>
          <p:cNvSpPr txBox="1"/>
          <p:nvPr/>
        </p:nvSpPr>
        <p:spPr>
          <a:xfrm>
            <a:off x="606577" y="1872762"/>
            <a:ext cx="7930844" cy="133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cs typeface="Arial" panose="020B0604020202020204" pitchFamily="34" charset="0"/>
              </a:rPr>
              <a:t>Per la chirurgia che preveda la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pneumonectomia extra-pleurica (EPP) </a:t>
            </a:r>
            <a:r>
              <a:rPr lang="it-IT" dirty="0">
                <a:latin typeface="+mj-lt"/>
                <a:cs typeface="Arial" panose="020B0604020202020204" pitchFamily="34" charset="0"/>
              </a:rPr>
              <a:t>nell’ambito di un programma bimodale o </a:t>
            </a:r>
            <a:r>
              <a:rPr lang="it-IT" dirty="0" err="1">
                <a:latin typeface="+mj-lt"/>
                <a:cs typeface="Arial" panose="020B0604020202020204" pitchFamily="34" charset="0"/>
              </a:rPr>
              <a:t>trimodale</a:t>
            </a:r>
            <a:r>
              <a:rPr lang="it-IT" dirty="0">
                <a:latin typeface="+mj-lt"/>
                <a:cs typeface="Arial" panose="020B0604020202020204" pitchFamily="34" charset="0"/>
              </a:rPr>
              <a:t> preferibilmente nell’ambito di studi clinici, verrà identificato un </a:t>
            </a:r>
            <a:r>
              <a:rPr lang="it-IT" b="1" dirty="0">
                <a:latin typeface="+mj-lt"/>
                <a:cs typeface="Arial" panose="020B0604020202020204" pitchFamily="34" charset="0"/>
              </a:rPr>
              <a:t>unico centro regionale</a:t>
            </a:r>
          </a:p>
        </p:txBody>
      </p:sp>
    </p:spTree>
    <p:extLst>
      <p:ext uri="{BB962C8B-B14F-4D97-AF65-F5344CB8AC3E}">
        <p14:creationId xmlns:p14="http://schemas.microsoft.com/office/powerpoint/2010/main" val="1561395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57785" y="-418103"/>
            <a:ext cx="8042275" cy="1336675"/>
          </a:xfrm>
        </p:spPr>
        <p:txBody>
          <a:bodyPr/>
          <a:lstStyle/>
          <a:p>
            <a:r>
              <a:rPr lang="it-IT" sz="3200" b="1" dirty="0"/>
              <a:t>Centri di II livello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AB9687C-F0BD-B90C-BA97-0AFC4AC05C89}"/>
              </a:ext>
            </a:extLst>
          </p:cNvPr>
          <p:cNvSpPr txBox="1"/>
          <p:nvPr/>
        </p:nvSpPr>
        <p:spPr>
          <a:xfrm>
            <a:off x="468924" y="1185896"/>
            <a:ext cx="8675076" cy="542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 centri di II livello sono individuati nelle seguenti sedi:</a:t>
            </a: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800" b="1" i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Area Vasta Emilia Nord (AVEN)</a:t>
            </a:r>
            <a:endParaRPr lang="it-IT" sz="1600" b="1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Ospedale Maggiore di Parma</a:t>
            </a:r>
            <a:endParaRPr lang="it-IT" sz="1800" dirty="0">
              <a:effectLst/>
              <a:latin typeface="+mj-lt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Arcispedale S. Maria Nuova di Reggio Emilia  </a:t>
            </a:r>
            <a:endParaRPr lang="it-IT" sz="1800" dirty="0">
              <a:effectLst/>
              <a:latin typeface="+mj-lt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Policlinico di Modena</a:t>
            </a:r>
            <a:endParaRPr lang="it-IT" sz="1800" dirty="0">
              <a:effectLst/>
              <a:latin typeface="+mj-lt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800" i="1" dirty="0">
              <a:effectLst/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800" b="1" i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Area Vasta Emila Centro (AVEC)</a:t>
            </a:r>
            <a:endParaRPr lang="it-IT" sz="1600" b="1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Policlinico </a:t>
            </a:r>
            <a:r>
              <a:rPr lang="it-IT" sz="1800" dirty="0" err="1">
                <a:effectLst/>
                <a:latin typeface="+mj-lt"/>
                <a:ea typeface="Arial" panose="020B0604020202020204" pitchFamily="34" charset="0"/>
              </a:rPr>
              <a:t>S.Orsola</a:t>
            </a: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-Malpighi di Bologna</a:t>
            </a:r>
            <a:endParaRPr lang="it-IT" sz="1800" dirty="0">
              <a:effectLst/>
              <a:latin typeface="+mj-lt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Arcispedale </a:t>
            </a:r>
            <a:r>
              <a:rPr lang="it-IT" sz="1800" dirty="0" err="1">
                <a:effectLst/>
                <a:latin typeface="+mj-lt"/>
                <a:ea typeface="Arial" panose="020B0604020202020204" pitchFamily="34" charset="0"/>
              </a:rPr>
              <a:t>S.Anna</a:t>
            </a: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 di Ferrara </a:t>
            </a:r>
            <a:endParaRPr lang="it-IT" sz="1800" dirty="0">
              <a:effectLst/>
              <a:latin typeface="+mj-lt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800" i="1" dirty="0">
              <a:effectLst/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800" b="1" i="1" dirty="0"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Romagna </a:t>
            </a:r>
            <a:endParaRPr lang="it-IT" sz="1600" b="1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it-IT" sz="1800" dirty="0">
                <a:effectLst/>
                <a:latin typeface="+mj-lt"/>
                <a:ea typeface="Arial" panose="020B0604020202020204" pitchFamily="34" charset="0"/>
              </a:rPr>
              <a:t>Ospedale Morgagni-Pierantoni di Forlì </a:t>
            </a:r>
            <a:endParaRPr lang="it-IT" sz="1800" dirty="0">
              <a:effectLst/>
              <a:latin typeface="+mj-lt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800" dirty="0">
              <a:effectLst/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1600" dirty="0"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974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D7137-89B0-B644-965E-E16F8ADA3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4" y="-407865"/>
            <a:ext cx="8042275" cy="1336675"/>
          </a:xfrm>
        </p:spPr>
        <p:txBody>
          <a:bodyPr/>
          <a:lstStyle/>
          <a:p>
            <a:r>
              <a:rPr lang="it-IT" sz="3200" b="1" dirty="0"/>
              <a:t>Fase diagnostica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308D47-AE14-004A-ABCC-E97C21D1B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3" y="1257300"/>
            <a:ext cx="8042275" cy="4343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b="1" dirty="0"/>
              <a:t>Modalità di accesso</a:t>
            </a:r>
          </a:p>
          <a:p>
            <a:pPr marL="0" indent="0" algn="just">
              <a:buNone/>
            </a:pPr>
            <a:r>
              <a:rPr lang="it-IT" dirty="0"/>
              <a:t>Il Paziente che presenta sintomi suggestivi per MMP (tosse, dispnea, versamento pleurico, dolore toracico) in assenza di altre patologie note neoplastiche e non neoplastiche che li giustifichino, viene indirizzato </a:t>
            </a:r>
            <a:r>
              <a:rPr lang="it-IT" b="1" dirty="0"/>
              <a:t>dagli ambulatori di medicina del lavoro per gli ex esposti, dai medici di medicina generale (MMG) o da altri specialisti ospedalieri o extra-ospedalieri al centro di I livello della rispettiva Provincia </a:t>
            </a:r>
            <a:r>
              <a:rPr lang="it-IT" dirty="0"/>
              <a:t>che lo prenderà in carico </a:t>
            </a:r>
          </a:p>
          <a:p>
            <a:pPr marL="0" indent="0" algn="just">
              <a:buNone/>
            </a:pPr>
            <a:r>
              <a:rPr lang="it-IT" b="1" dirty="0"/>
              <a:t>Le Unità Operative di Pneumologia</a:t>
            </a:r>
            <a:r>
              <a:rPr lang="it-IT" dirty="0"/>
              <a:t> identificate per singola provincia, rappresentano il punto di accesso</a:t>
            </a:r>
          </a:p>
        </p:txBody>
      </p:sp>
    </p:spTree>
    <p:extLst>
      <p:ext uri="{BB962C8B-B14F-4D97-AF65-F5344CB8AC3E}">
        <p14:creationId xmlns:p14="http://schemas.microsoft.com/office/powerpoint/2010/main" val="360438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D7137-89B0-B644-965E-E16F8ADA3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4" y="-407865"/>
            <a:ext cx="8042275" cy="1336675"/>
          </a:xfrm>
        </p:spPr>
        <p:txBody>
          <a:bodyPr/>
          <a:lstStyle/>
          <a:p>
            <a:r>
              <a:rPr lang="it-IT" sz="3200" b="1" dirty="0"/>
              <a:t>Fase diagnostica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308D47-AE14-004A-ABCC-E97C21D1B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3" y="1362808"/>
            <a:ext cx="8042275" cy="4343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/>
              <a:t>Percorso diagnostico</a:t>
            </a:r>
          </a:p>
          <a:p>
            <a:pPr algn="just"/>
            <a:r>
              <a:rPr lang="it-IT" sz="2000" b="1" dirty="0"/>
              <a:t>Il Paziente è preso in carico dagli specialisti pneumologi </a:t>
            </a:r>
            <a:r>
              <a:rPr lang="it-IT" sz="2000" dirty="0"/>
              <a:t>del centro individuati per attivare la fase diagnostica</a:t>
            </a:r>
          </a:p>
          <a:p>
            <a:pPr algn="just"/>
            <a:r>
              <a:rPr lang="it-IT" sz="2000" dirty="0"/>
              <a:t>L’anamnesi è finalizzata a ricercare i fattori di rischio noti quali esposizione professionale, familiare o ambientale all’amianto e l’abitudine al fumo.</a:t>
            </a:r>
          </a:p>
          <a:p>
            <a:pPr algn="just"/>
            <a:r>
              <a:rPr lang="it-IT" sz="2000" dirty="0"/>
              <a:t>Il percorso prevede esami di </a:t>
            </a:r>
            <a:r>
              <a:rPr lang="it-IT" sz="2000" dirty="0" err="1"/>
              <a:t>imaging</a:t>
            </a:r>
            <a:r>
              <a:rPr lang="it-IT" sz="2000" dirty="0"/>
              <a:t>, esami invasivi (toracentesi, </a:t>
            </a:r>
            <a:r>
              <a:rPr lang="it-IT" sz="2000" dirty="0" err="1"/>
              <a:t>torascopia</a:t>
            </a:r>
            <a:r>
              <a:rPr lang="it-IT" sz="2000" dirty="0"/>
              <a:t>), esami cito/istopatologici</a:t>
            </a:r>
          </a:p>
          <a:p>
            <a:pPr algn="just"/>
            <a:r>
              <a:rPr lang="it-IT" sz="2000" b="1" dirty="0"/>
              <a:t>Un sospetto citologico di MMP deve sempre essere seguito dalla conferma su campione tessutale</a:t>
            </a:r>
            <a:r>
              <a:rPr lang="it-IT" sz="2000" dirty="0"/>
              <a:t>, rappresentativo del tumore, quantitativamente sufficiente per consentire l’adozione di tecniche ancillari (</a:t>
            </a:r>
            <a:r>
              <a:rPr lang="it-IT" sz="2000" dirty="0" err="1"/>
              <a:t>immunocito</a:t>
            </a:r>
            <a:r>
              <a:rPr lang="it-IT" sz="2000" dirty="0"/>
              <a:t>-istochimica)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1566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359370-A141-0E41-94A7-73BC97E66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4" y="-222983"/>
            <a:ext cx="8042275" cy="1336675"/>
          </a:xfrm>
        </p:spPr>
        <p:txBody>
          <a:bodyPr/>
          <a:lstStyle/>
          <a:p>
            <a:r>
              <a:rPr lang="it-IT" sz="3200" b="1" dirty="0"/>
              <a:t>Fase di </a:t>
            </a:r>
            <a:r>
              <a:rPr lang="it-IT" sz="3200" b="1" dirty="0" err="1"/>
              <a:t>stadiazione</a:t>
            </a:r>
            <a:endParaRPr lang="it-IT" sz="3200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447889-A249-064D-A43B-2A8DEF7A5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Contestualmente alla fase di diagnosi istologica di MMP si sviluppa la fase di </a:t>
            </a:r>
            <a:r>
              <a:rPr lang="it-IT" dirty="0" err="1"/>
              <a:t>stadiazione</a:t>
            </a:r>
            <a:r>
              <a:rPr lang="it-IT" dirty="0"/>
              <a:t> </a:t>
            </a:r>
          </a:p>
          <a:p>
            <a:pPr algn="just"/>
            <a:r>
              <a:rPr lang="it-IT" b="1" dirty="0"/>
              <a:t>Il paziente in questa fase è in carico dall’UO di Pneumologia </a:t>
            </a:r>
            <a:r>
              <a:rPr lang="it-IT" dirty="0"/>
              <a:t>del centro di I livello che ne coordina il successivo percorso fino al gruppo multidisciplinare</a:t>
            </a:r>
          </a:p>
          <a:p>
            <a:pPr algn="just"/>
            <a:r>
              <a:rPr lang="it-IT" dirty="0"/>
              <a:t>La </a:t>
            </a:r>
            <a:r>
              <a:rPr lang="it-IT" dirty="0" err="1"/>
              <a:t>stadiazione</a:t>
            </a:r>
            <a:r>
              <a:rPr lang="it-IT" dirty="0"/>
              <a:t> è l’insieme delle indagini diagnostiche non invasive e invasive finalizzate a stabilire l’estensione del tumore ed è fondamentale per la definizione del programma terapeutico.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0275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3130A6-551A-FA47-95B7-C0A875B0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-290634"/>
            <a:ext cx="8042275" cy="1336675"/>
          </a:xfrm>
        </p:spPr>
        <p:txBody>
          <a:bodyPr/>
          <a:lstStyle/>
          <a:p>
            <a:r>
              <a:rPr lang="it-IT" sz="3200" b="1" dirty="0"/>
              <a:t>Fase terapeutica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43A7FE-1DDA-E145-B4E6-91A365A23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5" y="1471247"/>
            <a:ext cx="8042275" cy="4343400"/>
          </a:xfrm>
        </p:spPr>
        <p:txBody>
          <a:bodyPr>
            <a:normAutofit fontScale="92500"/>
          </a:bodyPr>
          <a:lstStyle/>
          <a:p>
            <a:pPr algn="just"/>
            <a:r>
              <a:rPr lang="it-IT" sz="2000" dirty="0"/>
              <a:t>Sulla base dell’istologia e dello stadio di malattia viene impostato dal </a:t>
            </a:r>
            <a:r>
              <a:rPr lang="it-IT" sz="2000" b="1" dirty="0"/>
              <a:t>gruppo multidisciplinare </a:t>
            </a:r>
            <a:r>
              <a:rPr lang="it-IT" sz="2000" dirty="0"/>
              <a:t>il programma terapeutico</a:t>
            </a:r>
          </a:p>
          <a:p>
            <a:pPr algn="just"/>
            <a:r>
              <a:rPr lang="it-IT" sz="2000" dirty="0"/>
              <a:t>I trattamenti (medici e radioterapici) verranno effettuate nei </a:t>
            </a:r>
            <a:r>
              <a:rPr lang="it-IT" sz="2000" b="1" dirty="0"/>
              <a:t>centri di I livello </a:t>
            </a:r>
            <a:r>
              <a:rPr lang="it-IT" sz="2000" dirty="0"/>
              <a:t>secondo le Linee Guida nazionali AIOM (definita dal SNLG-ISS) e internazionali  e Raccomandazioni GREFO</a:t>
            </a:r>
          </a:p>
          <a:p>
            <a:pPr algn="just"/>
            <a:r>
              <a:rPr lang="it-IT" sz="2000" dirty="0"/>
              <a:t>Nei </a:t>
            </a:r>
            <a:r>
              <a:rPr lang="it-IT" sz="2000" b="1" dirty="0"/>
              <a:t>centri di II livello </a:t>
            </a:r>
            <a:r>
              <a:rPr lang="it-IT" sz="2000" dirty="0"/>
              <a:t> verranno effettuati i trattamenti  chirurgici di </a:t>
            </a:r>
            <a:r>
              <a:rPr lang="it-IT" sz="2000" dirty="0" err="1"/>
              <a:t>P</a:t>
            </a:r>
            <a:r>
              <a:rPr lang="it-IT" sz="2000" dirty="0"/>
              <a:t>/D  (EPP in casi selezionati) e di radioterapia in ambito multimodale</a:t>
            </a:r>
          </a:p>
          <a:p>
            <a:pPr algn="just"/>
            <a:r>
              <a:rPr lang="it-IT" sz="2000" dirty="0"/>
              <a:t>E’ auspicabile la partecipazione agli </a:t>
            </a:r>
            <a:r>
              <a:rPr lang="it-IT" sz="2000" b="1" dirty="0"/>
              <a:t>studi clinici sperimentali </a:t>
            </a:r>
            <a:r>
              <a:rPr lang="it-IT" sz="2000" dirty="0"/>
              <a:t>attivi nelle diverse sedi regionali. L’elenco degli studi clinici attivi presso i centri della rete regionale deve essere disponibile in rete e continuamente aggiornato</a:t>
            </a:r>
          </a:p>
          <a:p>
            <a:pPr algn="just"/>
            <a:endParaRPr lang="it-IT" sz="2000" dirty="0">
              <a:ea typeface="Calibri" panose="020F0502020204030204" pitchFamily="34" charset="0"/>
            </a:endParaRPr>
          </a:p>
          <a:p>
            <a:pPr algn="just"/>
            <a:endParaRPr lang="it-IT" sz="2000" dirty="0"/>
          </a:p>
          <a:p>
            <a:pPr algn="just"/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142233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61BBD8-0042-CE43-97B4-59E6541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-422275"/>
            <a:ext cx="8042275" cy="1336675"/>
          </a:xfrm>
        </p:spPr>
        <p:txBody>
          <a:bodyPr/>
          <a:lstStyle/>
          <a:p>
            <a:r>
              <a:rPr lang="it-IT" sz="3200" b="1" dirty="0" err="1"/>
              <a:t>Follow</a:t>
            </a:r>
            <a:r>
              <a:rPr lang="it-IT" sz="3200" b="1" dirty="0"/>
              <a:t> up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201D1B-EDF4-D645-997D-15CEE540B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4" y="1257300"/>
            <a:ext cx="8042275" cy="4343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000" dirty="0"/>
              <a:t>Non è disponibile uno schema di follow-up standard per il paziente affetto da MMP</a:t>
            </a:r>
          </a:p>
          <a:p>
            <a:pPr algn="just"/>
            <a:r>
              <a:rPr lang="it-IT" sz="2000" dirty="0"/>
              <a:t>Al termine dei trattamenti specifici il Paziente prosegue con </a:t>
            </a:r>
            <a:r>
              <a:rPr lang="it-IT" sz="2000" b="1" dirty="0"/>
              <a:t>controlli clinici periodici presso la UO di Oncologia </a:t>
            </a:r>
            <a:r>
              <a:rPr lang="it-IT" sz="2000" dirty="0"/>
              <a:t>di riferimento che aggiornerà il data base regionale ad ogni successivo controllo</a:t>
            </a:r>
          </a:p>
          <a:p>
            <a:pPr algn="just"/>
            <a:r>
              <a:rPr lang="it-IT" sz="2000" dirty="0"/>
              <a:t>Durante il follow-up il paziente continua ad essere in carico anche agli </a:t>
            </a:r>
            <a:r>
              <a:rPr lang="it-IT" sz="2000" b="1" dirty="0"/>
              <a:t>specialisti delle cure palliative e terapia antalgica </a:t>
            </a:r>
            <a:r>
              <a:rPr lang="it-IT" sz="2000" dirty="0"/>
              <a:t>che seguono specificamente la terapia del dolore e gestiscono i sintomi associati alla malattia</a:t>
            </a:r>
          </a:p>
          <a:p>
            <a:pPr algn="just"/>
            <a:r>
              <a:rPr lang="it-IT" sz="2000" dirty="0"/>
              <a:t>Il Paziente che in corso di follow-up presenta peggioramento delle condizioni cliniche e che non può essere sottoposto a trattamenti specifici verrà affidato agli specialisti delle cure palliative e della terapia antalgica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7227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4AEF45-E9ED-3C4C-AEFF-7C09DBC69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-267188"/>
            <a:ext cx="8042275" cy="1336675"/>
          </a:xfrm>
        </p:spPr>
        <p:txBody>
          <a:bodyPr/>
          <a:lstStyle/>
          <a:p>
            <a:r>
              <a:rPr lang="it-IT" sz="3200" b="1" dirty="0"/>
              <a:t>Cure palliative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CA2839-D780-0944-8E36-EEE335573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4" y="1600200"/>
            <a:ext cx="8042275" cy="4343400"/>
          </a:xfrm>
        </p:spPr>
        <p:txBody>
          <a:bodyPr/>
          <a:lstStyle/>
          <a:p>
            <a:pPr algn="just"/>
            <a:r>
              <a:rPr lang="it-IT" sz="2000" dirty="0"/>
              <a:t>Il paziente con MMP può essere sintomatico in maniera rilevante   già  dall’esordio</a:t>
            </a:r>
          </a:p>
          <a:p>
            <a:pPr algn="just"/>
            <a:r>
              <a:rPr lang="it-IT" sz="2000" dirty="0"/>
              <a:t>Per questo motivo il paziente con sospetto mesotelioma può essere indirizzato dal gruppo multidisciplinare del centro di I livello già dalla fase diagnostica alle cure palliative provinciali (ospedaliere/territoriali)</a:t>
            </a:r>
          </a:p>
          <a:p>
            <a:pPr algn="just"/>
            <a:r>
              <a:rPr lang="it-IT" sz="2000" dirty="0"/>
              <a:t>In questa patologia neoplastica è raccomandata </a:t>
            </a:r>
            <a:r>
              <a:rPr lang="it-IT" sz="2000" b="1" dirty="0"/>
              <a:t>l’attivazione precoce delle cure palliative per tutti gli stadi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0768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C3B227-73D3-B449-AF8C-04CDD7B5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dirty="0"/>
              <a:t>Riabilitazione e supporto psicologico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D5BE62-8437-3647-BF4B-B1B279481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4" y="1905000"/>
            <a:ext cx="8042275" cy="4343400"/>
          </a:xfrm>
        </p:spPr>
        <p:txBody>
          <a:bodyPr/>
          <a:lstStyle/>
          <a:p>
            <a:pPr algn="just"/>
            <a:r>
              <a:rPr lang="it-IT" sz="2000" dirty="0"/>
              <a:t>Le problematiche sintomatiche ed in particolare respiratorie possono trarre vantaggi nei pazienti sottoposti o meno a chirurgia da un programma di riabilitazione fisica deve essere considerato in tutte le fasi di presa in carico del paziente</a:t>
            </a:r>
          </a:p>
          <a:p>
            <a:pPr algn="just"/>
            <a:r>
              <a:rPr lang="it-IT" sz="2000" dirty="0"/>
              <a:t>La diagnosi di mesotelioma ha generalmente dei rilevanti risvolti di sofferenza psichica sia negli individui direttamente colpiti dalla malattia che nei loro familiari</a:t>
            </a:r>
          </a:p>
          <a:p>
            <a:pPr algn="just"/>
            <a:r>
              <a:rPr lang="it-IT" sz="2000" dirty="0"/>
              <a:t>Per questo motivo </a:t>
            </a:r>
            <a:r>
              <a:rPr lang="it-IT" sz="2000" b="1" dirty="0"/>
              <a:t>sin dalla prima segnalazione al centro di I livello</a:t>
            </a:r>
            <a:r>
              <a:rPr lang="it-IT" sz="2000" dirty="0"/>
              <a:t> deve essere proposta al paziente una valutazione psicologica che può tradursi in un percorso psicologico specifico che affianca ogni fase dell’iter diagnostico e terapeutico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0268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D7137-89B0-B644-965E-E16F8ADA3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1" y="-278911"/>
            <a:ext cx="8042275" cy="1336675"/>
          </a:xfrm>
        </p:spPr>
        <p:txBody>
          <a:bodyPr/>
          <a:lstStyle/>
          <a:p>
            <a:r>
              <a:rPr lang="it-IT" sz="3200" b="1" dirty="0" err="1"/>
              <a:t>Biobanca</a:t>
            </a:r>
            <a:endParaRPr lang="it-IT" sz="3200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308D47-AE14-004A-ABCC-E97C21D1B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2" y="1644162"/>
            <a:ext cx="8042275" cy="4343400"/>
          </a:xfrm>
        </p:spPr>
        <p:txBody>
          <a:bodyPr/>
          <a:lstStyle/>
          <a:p>
            <a:pPr algn="just"/>
            <a:r>
              <a:rPr lang="it-IT" sz="2000" dirty="0"/>
              <a:t>La </a:t>
            </a:r>
            <a:r>
              <a:rPr lang="it-IT" sz="2000" dirty="0" err="1"/>
              <a:t>Biobanca</a:t>
            </a:r>
            <a:r>
              <a:rPr lang="it-IT" sz="2000" dirty="0"/>
              <a:t> ha il compito di raccogliere, caratterizzare e conservare di biomateriali ottenuti da pazienti affetti da MM, quali campioni di sangue, di tessuto congelato, di liquido di versamento pleurico e linee cellulari, garantendo la preservazione del DNA, RNA e proteine. </a:t>
            </a:r>
          </a:p>
          <a:p>
            <a:pPr algn="just"/>
            <a:r>
              <a:rPr lang="it-IT" sz="2000" dirty="0"/>
              <a:t>Quando possibile già in fase diagnostica un campione di tessuto tumorale, di sangue intero, di plasma, di siero e di liquido pleurico verrà inviato </a:t>
            </a:r>
            <a:r>
              <a:rPr lang="it-IT" sz="2000" b="1" dirty="0"/>
              <a:t>alla biobanca</a:t>
            </a:r>
            <a:r>
              <a:rPr lang="it-IT" sz="2000" dirty="0"/>
              <a:t>.</a:t>
            </a:r>
          </a:p>
          <a:p>
            <a:pPr algn="just"/>
            <a:r>
              <a:rPr lang="it-IT" sz="2000" dirty="0"/>
              <a:t> Un Comitato Scientifico permetterà l’accesso ai materiali conservati per progetti di ricerca</a:t>
            </a:r>
          </a:p>
        </p:txBody>
      </p:sp>
    </p:spTree>
    <p:extLst>
      <p:ext uri="{BB962C8B-B14F-4D97-AF65-F5344CB8AC3E}">
        <p14:creationId xmlns:p14="http://schemas.microsoft.com/office/powerpoint/2010/main" val="1957183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1BEAAE-FD68-A4A7-F2FA-CB986A5CF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154" y="-492614"/>
            <a:ext cx="8042275" cy="1336675"/>
          </a:xfrm>
        </p:spPr>
        <p:txBody>
          <a:bodyPr/>
          <a:lstStyle/>
          <a:p>
            <a:r>
              <a:rPr lang="it-IT" sz="3200" b="1" dirty="0"/>
              <a:t>Linee di ricerca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C9E59EF7-6020-D174-589F-2AC732919E20}"/>
              </a:ext>
            </a:extLst>
          </p:cNvPr>
          <p:cNvGraphicFramePr>
            <a:graphicFrameLocks noGrp="1"/>
          </p:cNvGraphicFramePr>
          <p:nvPr/>
        </p:nvGraphicFramePr>
        <p:xfrm>
          <a:off x="369154" y="1277816"/>
          <a:ext cx="8405690" cy="5083620"/>
        </p:xfrm>
        <a:graphic>
          <a:graphicData uri="http://schemas.openxmlformats.org/drawingml/2006/table">
            <a:tbl>
              <a:tblPr bandCol="1">
                <a:tableStyleId>{B301B821-A1FF-4177-AEE7-76D212191A09}</a:tableStyleId>
              </a:tblPr>
              <a:tblGrid>
                <a:gridCol w="2974577">
                  <a:extLst>
                    <a:ext uri="{9D8B030D-6E8A-4147-A177-3AD203B41FA5}">
                      <a16:colId xmlns:a16="http://schemas.microsoft.com/office/drawing/2014/main" val="2008482214"/>
                    </a:ext>
                  </a:extLst>
                </a:gridCol>
                <a:gridCol w="5431113">
                  <a:extLst>
                    <a:ext uri="{9D8B030D-6E8A-4147-A177-3AD203B41FA5}">
                      <a16:colId xmlns:a16="http://schemas.microsoft.com/office/drawing/2014/main" val="2011325312"/>
                    </a:ext>
                  </a:extLst>
                </a:gridCol>
              </a:tblGrid>
              <a:tr h="76199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</a:rPr>
                        <a:t>Sviluppo nuovi farmaci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</a:rPr>
                        <a:t> 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dirty="0">
                          <a:effectLst/>
                        </a:rPr>
                        <a:t>Processo di immissione sul mercato di un nuovo farmaco specifico per una precisa patologia grazie a studi de novo o al riposizionamento di un farmaco esistente e impiegato nel trattamento di un’altra patologia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5131964"/>
                  </a:ext>
                </a:extLst>
              </a:tr>
              <a:tr h="5509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 err="1">
                          <a:effectLst/>
                        </a:rPr>
                        <a:t>Terapie</a:t>
                      </a:r>
                      <a:r>
                        <a:rPr lang="en-GB" sz="1600" b="1" dirty="0">
                          <a:effectLst/>
                        </a:rPr>
                        <a:t> </a:t>
                      </a:r>
                      <a:r>
                        <a:rPr lang="en-GB" sz="1600" b="1" dirty="0" err="1">
                          <a:effectLst/>
                        </a:rPr>
                        <a:t>avanzate</a:t>
                      </a:r>
                      <a:endParaRPr lang="it-IT" sz="1600" b="1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>
                          <a:effectLst/>
                        </a:rPr>
                        <a:t>Produzione di farmaci innovativi non basati su molecole prodotte per sintesi chimica bensì su cellule, tessuti/biomateriali, RNA o DNA 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4599676"/>
                  </a:ext>
                </a:extLst>
              </a:tr>
              <a:tr h="6916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</a:rPr>
                        <a:t>Diagnostica avanzata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>
                          <a:effectLst/>
                        </a:rPr>
                        <a:t>Utilizzo di procedure atte a identificare precocemente le patologie, o il rischio di sviluppo ad esse associato, mediante una caratterizzazione molecolare fatta a partire da sangue e/o fluidi biologici 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0360486"/>
                  </a:ext>
                </a:extLst>
              </a:tr>
              <a:tr h="539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</a:rPr>
                        <a:t>Biobanca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</a:rPr>
                        <a:t> 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>
                          <a:effectLst/>
                        </a:rPr>
                        <a:t>Conservazione di materiale biologico umano (biopsie, cellule, genoma) e delle informazioni ad esso collegate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5895717"/>
                  </a:ext>
                </a:extLst>
              </a:tr>
              <a:tr h="6330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</a:rPr>
                        <a:t>Studi clinici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</a:rPr>
                        <a:t> 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dirty="0">
                          <a:effectLst/>
                        </a:rPr>
                        <a:t>Studi sull’uomo finalizzati a analizzare gli effetti di un nuovo farmaco o di un riposizionamento farmaco già esistente con l’obiettivo di accertarne la sicurezza e efficacia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2006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9527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8" t="21304" r="31938" b="46870"/>
          <a:stretch>
            <a:fillRect/>
          </a:stretch>
        </p:blipFill>
        <p:spPr bwMode="auto">
          <a:xfrm>
            <a:off x="4327476" y="4701479"/>
            <a:ext cx="3318272" cy="147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tangolo con angoli arrotondati 19"/>
          <p:cNvSpPr/>
          <p:nvPr/>
        </p:nvSpPr>
        <p:spPr>
          <a:xfrm>
            <a:off x="2958012" y="2630392"/>
            <a:ext cx="369106" cy="20399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txBody>
          <a:bodyPr vert="wordArtVert" wrap="none" lIns="68579" tIns="34289" rIns="68579" bIns="34289" anchor="ctr" anchorCtr="1">
            <a:spAutoFit/>
          </a:bodyPr>
          <a:lstStyle/>
          <a:p>
            <a:pPr algn="ctr" eaLnBrk="1" hangingPunct="1">
              <a:defRPr/>
            </a:pPr>
            <a:r>
              <a:rPr lang="it-IT" sz="1069" dirty="0">
                <a:latin typeface="Calibri" panose="020F0502020204030204" pitchFamily="34" charset="0"/>
                <a:cs typeface="Arial Narrow" panose="020B0604020202020204" pitchFamily="34" charset="0"/>
              </a:rPr>
              <a:t>RANDOMIZED</a:t>
            </a:r>
          </a:p>
        </p:txBody>
      </p:sp>
      <p:cxnSp>
        <p:nvCxnSpPr>
          <p:cNvPr id="5" name="Connettore 2 4"/>
          <p:cNvCxnSpPr>
            <a:cxnSpLocks noChangeShapeType="1"/>
            <a:endCxn id="20" idx="1"/>
          </p:cNvCxnSpPr>
          <p:nvPr/>
        </p:nvCxnSpPr>
        <p:spPr bwMode="auto">
          <a:xfrm>
            <a:off x="2550474" y="3647331"/>
            <a:ext cx="407538" cy="304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1" name="Connettore 2 20"/>
          <p:cNvCxnSpPr>
            <a:cxnSpLocks/>
          </p:cNvCxnSpPr>
          <p:nvPr/>
        </p:nvCxnSpPr>
        <p:spPr bwMode="auto">
          <a:xfrm>
            <a:off x="3463082" y="3122710"/>
            <a:ext cx="159842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2" name="Rettangolo con angoli arrotondati 21"/>
          <p:cNvSpPr/>
          <p:nvPr/>
        </p:nvSpPr>
        <p:spPr>
          <a:xfrm>
            <a:off x="3605057" y="2749242"/>
            <a:ext cx="1933885" cy="67975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txBody>
          <a:bodyPr wrap="none" lIns="68579" tIns="34289" rIns="68579" bIns="34289" anchor="ctr">
            <a:spAutoFit/>
          </a:bodyPr>
          <a:lstStyle/>
          <a:p>
            <a:pPr algn="ctr" defTabSz="514340">
              <a:defRPr/>
            </a:pP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ARM1 (21-day-cycle)</a:t>
            </a:r>
          </a:p>
          <a:p>
            <a:pPr algn="ctr" defTabSz="514340">
              <a:defRPr/>
            </a:pPr>
            <a:r>
              <a:rPr lang="it-IT" sz="1181" dirty="0" err="1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Gemcitabine</a:t>
            </a: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 1000mg/m</a:t>
            </a:r>
            <a:r>
              <a:rPr lang="it-IT" sz="1181" baseline="30000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2 </a:t>
            </a: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 iv </a:t>
            </a:r>
          </a:p>
          <a:p>
            <a:pPr algn="ctr" defTabSz="514340">
              <a:defRPr/>
            </a:pP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D1, D8 plus placebo</a:t>
            </a:r>
            <a:endParaRPr lang="it-IT" sz="1181" baseline="30000" dirty="0">
              <a:solidFill>
                <a:prstClr val="black"/>
              </a:solidFill>
              <a:latin typeface="Calibri" panose="020F0502020204030204" pitchFamily="34" charset="0"/>
              <a:cs typeface="Arial Narrow" panose="020B0604020202020204" pitchFamily="34" charset="0"/>
            </a:endParaRPr>
          </a:p>
        </p:txBody>
      </p:sp>
      <p:cxnSp>
        <p:nvCxnSpPr>
          <p:cNvPr id="25" name="Connettore 2 24"/>
          <p:cNvCxnSpPr>
            <a:cxnSpLocks/>
          </p:cNvCxnSpPr>
          <p:nvPr/>
        </p:nvCxnSpPr>
        <p:spPr bwMode="auto">
          <a:xfrm>
            <a:off x="3453260" y="4112120"/>
            <a:ext cx="150019" cy="89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6" name="Rettangolo con angoli arrotondati 25"/>
          <p:cNvSpPr/>
          <p:nvPr/>
        </p:nvSpPr>
        <p:spPr>
          <a:xfrm>
            <a:off x="3576474" y="3654305"/>
            <a:ext cx="1952062" cy="8808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txBody>
          <a:bodyPr wrap="none" lIns="68579" tIns="34289" rIns="68579" bIns="34289" anchor="ctr">
            <a:spAutoFit/>
          </a:bodyPr>
          <a:lstStyle/>
          <a:p>
            <a:pPr algn="ctr" defTabSz="514340">
              <a:defRPr/>
            </a:pP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ARM2 (21-day-cycle)</a:t>
            </a:r>
          </a:p>
          <a:p>
            <a:pPr algn="ctr" defTabSz="514340">
              <a:defRPr/>
            </a:pPr>
            <a:r>
              <a:rPr lang="it-IT" sz="1181" dirty="0" err="1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Gemcitabine</a:t>
            </a: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 1000mg/m</a:t>
            </a:r>
            <a:r>
              <a:rPr lang="it-IT" sz="1181" baseline="30000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2 </a:t>
            </a: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 iv </a:t>
            </a:r>
          </a:p>
          <a:p>
            <a:pPr algn="ctr" defTabSz="514340">
              <a:defRPr/>
            </a:pP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D1, D8 plus  </a:t>
            </a:r>
            <a:r>
              <a:rPr lang="it-IT" sz="1181" dirty="0" err="1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Ramucirumab</a:t>
            </a:r>
            <a:endParaRPr lang="it-IT" sz="1181" dirty="0">
              <a:solidFill>
                <a:prstClr val="black"/>
              </a:solidFill>
              <a:latin typeface="Calibri" panose="020F0502020204030204" pitchFamily="34" charset="0"/>
              <a:cs typeface="Arial Narrow" panose="020B0604020202020204" pitchFamily="34" charset="0"/>
            </a:endParaRPr>
          </a:p>
          <a:p>
            <a:pPr algn="ctr" defTabSz="514340">
              <a:defRPr/>
            </a:pP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10mg/Kg iv</a:t>
            </a:r>
            <a:endParaRPr lang="it-IT" sz="1181" baseline="30000" dirty="0">
              <a:solidFill>
                <a:prstClr val="black"/>
              </a:solidFill>
              <a:latin typeface="Calibri" panose="020F0502020204030204" pitchFamily="34" charset="0"/>
              <a:cs typeface="Arial Narrow" panose="020B0604020202020204" pitchFamily="34" charset="0"/>
            </a:endParaRPr>
          </a:p>
        </p:txBody>
      </p:sp>
      <p:cxnSp>
        <p:nvCxnSpPr>
          <p:cNvPr id="10" name="Connettore 1 9"/>
          <p:cNvCxnSpPr>
            <a:cxnSpLocks noChangeShapeType="1"/>
          </p:cNvCxnSpPr>
          <p:nvPr/>
        </p:nvCxnSpPr>
        <p:spPr bwMode="auto">
          <a:xfrm>
            <a:off x="3463082" y="3116461"/>
            <a:ext cx="0" cy="99566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7" name="Connettore 1 26"/>
          <p:cNvCxnSpPr>
            <a:cxnSpLocks noChangeShapeType="1"/>
            <a:endCxn id="20" idx="3"/>
          </p:cNvCxnSpPr>
          <p:nvPr/>
        </p:nvCxnSpPr>
        <p:spPr bwMode="auto">
          <a:xfrm flipH="1">
            <a:off x="3327118" y="3649563"/>
            <a:ext cx="126142" cy="811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9" name="Parentesi graffa chiusa 28"/>
          <p:cNvSpPr>
            <a:spLocks/>
          </p:cNvSpPr>
          <p:nvPr/>
        </p:nvSpPr>
        <p:spPr bwMode="auto">
          <a:xfrm>
            <a:off x="5492801" y="3116461"/>
            <a:ext cx="330398" cy="995660"/>
          </a:xfrm>
          <a:prstGeom prst="rightBrace">
            <a:avLst>
              <a:gd name="adj1" fmla="val 8328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68579" tIns="34289" rIns="68579" bIns="34289" anchor="ctr"/>
          <a:lstStyle/>
          <a:p>
            <a:pPr algn="ctr" eaLnBrk="1" hangingPunct="1">
              <a:defRPr/>
            </a:pPr>
            <a:endParaRPr lang="it-IT" sz="1013">
              <a:cs typeface="Arial" charset="0"/>
            </a:endParaRPr>
          </a:p>
        </p:txBody>
      </p:sp>
      <p:sp>
        <p:nvSpPr>
          <p:cNvPr id="33" name="Rettangolo con angoli arrotondati 32"/>
          <p:cNvSpPr/>
          <p:nvPr/>
        </p:nvSpPr>
        <p:spPr>
          <a:xfrm>
            <a:off x="5854533" y="3374489"/>
            <a:ext cx="824942" cy="47871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txBody>
          <a:bodyPr wrap="none" lIns="68579" tIns="34289" rIns="68579" bIns="34289" anchor="ctr">
            <a:spAutoFit/>
          </a:bodyPr>
          <a:lstStyle/>
          <a:p>
            <a:pPr algn="ctr" defTabSz="514340">
              <a:defRPr/>
            </a:pPr>
            <a:r>
              <a:rPr lang="it-IT" sz="1181" dirty="0" err="1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Until</a:t>
            </a: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 PD</a:t>
            </a:r>
          </a:p>
          <a:p>
            <a:pPr algn="ctr" defTabSz="514340">
              <a:defRPr/>
            </a:pPr>
            <a:r>
              <a:rPr lang="it-IT" sz="1181" dirty="0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or </a:t>
            </a:r>
            <a:r>
              <a:rPr lang="it-IT" sz="1181" dirty="0" err="1">
                <a:solidFill>
                  <a:prstClr val="black"/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Toxicity</a:t>
            </a:r>
            <a:endParaRPr lang="it-IT" sz="1181" dirty="0">
              <a:solidFill>
                <a:prstClr val="black"/>
              </a:solidFill>
              <a:latin typeface="Calibri" panose="020F0502020204030204" pitchFamily="34" charset="0"/>
              <a:cs typeface="Arial Narrow" panose="020B0604020202020204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1084214" y="4824709"/>
            <a:ext cx="1532335" cy="1159546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square" lIns="68579" tIns="34289" rIns="68579" bIns="34289">
            <a:spAutoFit/>
          </a:bodyPr>
          <a:lstStyle/>
          <a:p>
            <a:pPr>
              <a:defRPr/>
            </a:pPr>
            <a:r>
              <a:rPr lang="it-IT" sz="1181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Stratification</a:t>
            </a:r>
            <a:r>
              <a:rPr lang="it-IT" sz="1181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 </a:t>
            </a:r>
            <a:r>
              <a:rPr lang="it-IT" sz="1181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factors</a:t>
            </a:r>
            <a:endParaRPr lang="it-IT" sz="1181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Arial Narrow"/>
            </a:endParaRP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18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ECOG/PS 0-1 vs 2</a:t>
            </a: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18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Age </a:t>
            </a:r>
            <a:r>
              <a:rPr lang="it-IT" sz="118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  <a:sym typeface="Symbol" pitchFamily="2" charset="2"/>
              </a:rPr>
              <a:t></a:t>
            </a:r>
            <a:r>
              <a:rPr lang="it-IT" sz="118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 70 vs &gt; 70</a:t>
            </a: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18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Histological subtype</a:t>
            </a: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18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TTP &lt; vs </a:t>
            </a:r>
            <a:r>
              <a:rPr lang="it-IT" sz="118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&gt;</a:t>
            </a:r>
            <a:r>
              <a:rPr lang="it-IT" sz="118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 6 </a:t>
            </a:r>
            <a:r>
              <a:rPr lang="it-IT" sz="118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 panose="020B0604020202020204" pitchFamily="34" charset="0"/>
              </a:rPr>
              <a:t>mths</a:t>
            </a:r>
            <a:endParaRPr lang="it-IT" sz="118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Arial Narrow" panose="020B0604020202020204" pitchFamily="34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2900895" y="4779614"/>
            <a:ext cx="1444058" cy="1316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68579" tIns="34289" rIns="68579" bIns="34289">
            <a:spAutoFit/>
          </a:bodyPr>
          <a:lstStyle/>
          <a:p>
            <a:pPr>
              <a:defRPr/>
            </a:pPr>
            <a:r>
              <a:rPr lang="it-IT" sz="1013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Primary</a:t>
            </a:r>
            <a:r>
              <a:rPr lang="it-IT" sz="1013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 </a:t>
            </a:r>
            <a:r>
              <a:rPr lang="it-IT" sz="1013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objective</a:t>
            </a:r>
            <a:endParaRPr lang="it-IT" sz="1013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Arial Narrow"/>
            </a:endParaRP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013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OS</a:t>
            </a:r>
          </a:p>
          <a:p>
            <a:pPr>
              <a:defRPr/>
            </a:pPr>
            <a:r>
              <a:rPr lang="it-IT" sz="1013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Secondary</a:t>
            </a:r>
            <a:r>
              <a:rPr lang="it-IT" sz="1013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 </a:t>
            </a:r>
            <a:r>
              <a:rPr lang="it-IT" sz="1013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objective</a:t>
            </a:r>
            <a:endParaRPr lang="it-IT" sz="1013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Arial Narrow"/>
            </a:endParaRP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013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PFS</a:t>
            </a: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013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ORR</a:t>
            </a: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013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Safety</a:t>
            </a:r>
            <a:endParaRPr lang="it-IT" sz="1013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Arial Narrow"/>
            </a:endParaRP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013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QoL</a:t>
            </a:r>
          </a:p>
          <a:p>
            <a:pPr marL="214307" indent="-214307">
              <a:buFont typeface="Arial" panose="020B0604020202020204" pitchFamily="34" charset="0"/>
              <a:buChar char="•"/>
              <a:defRPr/>
            </a:pPr>
            <a:r>
              <a:rPr lang="it-IT" sz="1013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Predictive</a:t>
            </a:r>
            <a:r>
              <a:rPr lang="it-IT" sz="1013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 </a:t>
            </a:r>
            <a:r>
              <a:rPr lang="it-IT" sz="1013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 Narrow"/>
              </a:rPr>
              <a:t>markers</a:t>
            </a:r>
            <a:endParaRPr lang="it-IT" sz="1013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Arial Narrow"/>
            </a:endParaRPr>
          </a:p>
        </p:txBody>
      </p:sp>
      <p:sp>
        <p:nvSpPr>
          <p:cNvPr id="23" name="CasellaDiTesto 32">
            <a:extLst>
              <a:ext uri="{FF2B5EF4-FFF2-40B4-BE49-F238E27FC236}">
                <a16:creationId xmlns:a16="http://schemas.microsoft.com/office/drawing/2014/main" id="{93218F6A-539A-324B-8EE0-2E98ACDAD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867" y="6173985"/>
            <a:ext cx="232291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050" b="1" dirty="0">
                <a:latin typeface="+mj-lt"/>
              </a:rPr>
              <a:t>Pinto et al, Lancet </a:t>
            </a:r>
            <a:r>
              <a:rPr lang="it-IT" altLang="it-IT" sz="1050" b="1" dirty="0" err="1">
                <a:latin typeface="+mj-lt"/>
              </a:rPr>
              <a:t>Oncol</a:t>
            </a:r>
            <a:r>
              <a:rPr lang="it-IT" altLang="it-IT" sz="1050" b="1" dirty="0">
                <a:latin typeface="+mj-lt"/>
              </a:rPr>
              <a:t> 2021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2900B97-2850-C949-8411-24DFA28C27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37" r="3497"/>
          <a:stretch/>
        </p:blipFill>
        <p:spPr>
          <a:xfrm>
            <a:off x="1745417" y="385675"/>
            <a:ext cx="5303097" cy="164761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3E57921-93C5-8444-CE72-42CFC66318F5}"/>
              </a:ext>
            </a:extLst>
          </p:cNvPr>
          <p:cNvSpPr txBox="1"/>
          <p:nvPr/>
        </p:nvSpPr>
        <p:spPr>
          <a:xfrm>
            <a:off x="5410991" y="2538720"/>
            <a:ext cx="551972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050" dirty="0"/>
              <a:t>N.=81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C0FC255-8902-A2F7-F670-D8D3187BBDA1}"/>
              </a:ext>
            </a:extLst>
          </p:cNvPr>
          <p:cNvSpPr txBox="1"/>
          <p:nvPr/>
        </p:nvSpPr>
        <p:spPr>
          <a:xfrm>
            <a:off x="5436479" y="4498765"/>
            <a:ext cx="551972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050" dirty="0"/>
              <a:t>N.=80</a:t>
            </a:r>
          </a:p>
        </p:txBody>
      </p:sp>
    </p:spTree>
    <p:extLst>
      <p:ext uri="{BB962C8B-B14F-4D97-AF65-F5344CB8AC3E}">
        <p14:creationId xmlns:p14="http://schemas.microsoft.com/office/powerpoint/2010/main" val="1158294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sellaDiTesto 32">
            <a:extLst>
              <a:ext uri="{FF2B5EF4-FFF2-40B4-BE49-F238E27FC236}">
                <a16:creationId xmlns:a16="http://schemas.microsoft.com/office/drawing/2014/main" id="{93218F6A-539A-324B-8EE0-2E98ACDAD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556" y="6304236"/>
            <a:ext cx="232291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050" b="1" dirty="0">
                <a:latin typeface="+mj-lt"/>
              </a:rPr>
              <a:t>Pinto et al, Lancet </a:t>
            </a:r>
            <a:r>
              <a:rPr lang="it-IT" altLang="it-IT" sz="1050" b="1" dirty="0" err="1">
                <a:latin typeface="+mj-lt"/>
              </a:rPr>
              <a:t>Oncol</a:t>
            </a:r>
            <a:r>
              <a:rPr lang="it-IT" altLang="it-IT" sz="1050" b="1" dirty="0">
                <a:latin typeface="+mj-lt"/>
              </a:rPr>
              <a:t> 2021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B4740A2-2413-A64C-B002-CF67A4BF8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75" y="2960961"/>
            <a:ext cx="6515100" cy="3343275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86AAC650-54F2-3C4B-800D-A535C0146C7E}"/>
              </a:ext>
            </a:extLst>
          </p:cNvPr>
          <p:cNvSpPr/>
          <p:nvPr/>
        </p:nvSpPr>
        <p:spPr>
          <a:xfrm>
            <a:off x="2688749" y="2057833"/>
            <a:ext cx="3498988" cy="5078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altLang="it-IT" sz="1350" b="1" dirty="0" err="1">
                <a:solidFill>
                  <a:schemeClr val="bg1"/>
                </a:solidFill>
                <a:cs typeface="Arial" panose="020B0604020202020204" pitchFamily="34" charset="0"/>
              </a:rPr>
              <a:t>Gem</a:t>
            </a:r>
            <a:r>
              <a:rPr lang="it-IT" altLang="it-IT" sz="1350" b="1" dirty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it-IT" altLang="it-IT" sz="1350" b="1" dirty="0" err="1">
                <a:solidFill>
                  <a:schemeClr val="bg1"/>
                </a:solidFill>
                <a:cs typeface="Arial" panose="020B0604020202020204" pitchFamily="34" charset="0"/>
              </a:rPr>
              <a:t>Ram</a:t>
            </a:r>
            <a:r>
              <a:rPr lang="it-IT" altLang="it-IT" sz="1350" b="1" dirty="0">
                <a:solidFill>
                  <a:schemeClr val="bg1"/>
                </a:solidFill>
                <a:cs typeface="Arial" panose="020B0604020202020204" pitchFamily="34" charset="0"/>
              </a:rPr>
              <a:t> 13.8 </a:t>
            </a:r>
            <a:r>
              <a:rPr lang="it-IT" altLang="it-IT" sz="1350" b="1" dirty="0" err="1">
                <a:solidFill>
                  <a:schemeClr val="bg1"/>
                </a:solidFill>
                <a:cs typeface="Arial" panose="020B0604020202020204" pitchFamily="34" charset="0"/>
              </a:rPr>
              <a:t>mths</a:t>
            </a:r>
            <a:r>
              <a:rPr lang="it-IT" altLang="it-IT" sz="1350" b="1" dirty="0">
                <a:solidFill>
                  <a:schemeClr val="bg1"/>
                </a:solidFill>
                <a:cs typeface="Arial" panose="020B0604020202020204" pitchFamily="34" charset="0"/>
              </a:rPr>
              <a:t> vs </a:t>
            </a:r>
            <a:r>
              <a:rPr lang="it-IT" altLang="it-IT" sz="1350" b="1" dirty="0" err="1">
                <a:solidFill>
                  <a:schemeClr val="bg1"/>
                </a:solidFill>
                <a:cs typeface="Arial" panose="020B0604020202020204" pitchFamily="34" charset="0"/>
              </a:rPr>
              <a:t>Gem</a:t>
            </a:r>
            <a:r>
              <a:rPr lang="it-IT" altLang="it-IT" sz="1350" b="1" dirty="0">
                <a:solidFill>
                  <a:schemeClr val="bg1"/>
                </a:solidFill>
                <a:cs typeface="Arial" panose="020B0604020202020204" pitchFamily="34" charset="0"/>
              </a:rPr>
              <a:t> 7.5 </a:t>
            </a:r>
            <a:r>
              <a:rPr lang="it-IT" altLang="it-IT" sz="1350" b="1" dirty="0" err="1">
                <a:solidFill>
                  <a:schemeClr val="bg1"/>
                </a:solidFill>
                <a:cs typeface="Arial" panose="020B0604020202020204" pitchFamily="34" charset="0"/>
              </a:rPr>
              <a:t>mths</a:t>
            </a:r>
            <a:r>
              <a:rPr lang="it-IT" altLang="it-IT" sz="135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it-IT" sz="1350" b="1" dirty="0">
                <a:solidFill>
                  <a:schemeClr val="bg1"/>
                </a:solidFill>
                <a:cs typeface="Arial" panose="020B0604020202020204" pitchFamily="34" charset="0"/>
              </a:rPr>
              <a:t>(HR 0.71; p=0.028)</a:t>
            </a:r>
            <a:endParaRPr lang="it-IT" altLang="it-IT" sz="135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5E0733F-5814-27D3-8F83-A14FD1568C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37" r="3497"/>
          <a:stretch/>
        </p:blipFill>
        <p:spPr>
          <a:xfrm>
            <a:off x="2022478" y="156301"/>
            <a:ext cx="5206497" cy="164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022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olo 1">
            <a:extLst>
              <a:ext uri="{FF2B5EF4-FFF2-40B4-BE49-F238E27FC236}">
                <a16:creationId xmlns:a16="http://schemas.microsoft.com/office/drawing/2014/main" id="{67F3881C-51D0-924D-9C9D-0C880F205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29" y="-174377"/>
            <a:ext cx="8042275" cy="1336675"/>
          </a:xfrm>
        </p:spPr>
        <p:txBody>
          <a:bodyPr/>
          <a:lstStyle/>
          <a:p>
            <a:pPr eaLnBrk="1" hangingPunct="1"/>
            <a:br>
              <a:rPr lang="it-IT" altLang="it-IT" dirty="0">
                <a:ea typeface="ＭＳ Ｐゴシック" panose="020B0600070205080204" pitchFamily="34" charset="-128"/>
              </a:rPr>
            </a:br>
            <a:r>
              <a:rPr lang="it-IT" altLang="it-IT" b="1" dirty="0">
                <a:ea typeface="ＭＳ Ｐゴシック" panose="020B0600070205080204" pitchFamily="34" charset="-128"/>
              </a:rPr>
              <a:t> </a:t>
            </a:r>
            <a:r>
              <a:rPr lang="it-IT" altLang="it-IT" b="1" dirty="0" err="1">
                <a:ea typeface="ＭＳ Ｐゴシック" panose="020B0600070205080204" pitchFamily="34" charset="-128"/>
              </a:rPr>
              <a:t>AtezoMeso</a:t>
            </a:r>
            <a:r>
              <a:rPr lang="it-IT" altLang="it-IT" b="1" dirty="0">
                <a:ea typeface="ＭＳ Ｐゴシック" panose="020B0600070205080204" pitchFamily="34" charset="-128"/>
              </a:rPr>
              <a:t> </a:t>
            </a:r>
            <a:r>
              <a:rPr lang="it-IT" altLang="it-IT" b="1" dirty="0" err="1">
                <a:ea typeface="ＭＳ Ｐゴシック" panose="020B0600070205080204" pitchFamily="34" charset="-128"/>
              </a:rPr>
              <a:t>Study</a:t>
            </a:r>
            <a:endParaRPr lang="it-IT" altLang="it-IT" b="1" dirty="0">
              <a:ea typeface="ＭＳ Ｐゴシック" panose="020B0600070205080204" pitchFamily="34" charset="-128"/>
            </a:endParaRPr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D372CC3C-6140-6140-9193-23C71029D6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162" y="2513061"/>
            <a:ext cx="8575675" cy="3311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Immagine 3">
            <a:extLst>
              <a:ext uri="{FF2B5EF4-FFF2-40B4-BE49-F238E27FC236}">
                <a16:creationId xmlns:a16="http://schemas.microsoft.com/office/drawing/2014/main" id="{241E7B89-D539-7F45-AED9-A1958D50F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66700"/>
            <a:ext cx="865188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71E6AFC-8303-1748-8C7D-3086D96AD196}"/>
              </a:ext>
            </a:extLst>
          </p:cNvPr>
          <p:cNvSpPr txBox="1"/>
          <p:nvPr/>
        </p:nvSpPr>
        <p:spPr>
          <a:xfrm rot="1950057">
            <a:off x="28745" y="565105"/>
            <a:ext cx="1512168" cy="369332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dirty="0" err="1">
                <a:solidFill>
                  <a:schemeClr val="tx2"/>
                </a:solidFill>
                <a:latin typeface="American Typewriter" panose="02090604020004020304" pitchFamily="18" charset="77"/>
              </a:rPr>
              <a:t>AtezoMes</a:t>
            </a:r>
            <a:r>
              <a:rPr lang="it-IT" dirty="0" err="1">
                <a:solidFill>
                  <a:schemeClr val="tx2"/>
                </a:solidFill>
                <a:latin typeface="Comic Sans MS" panose="030F0902030302020204" pitchFamily="66" charset="0"/>
              </a:rPr>
              <a:t>o</a:t>
            </a:r>
            <a:endParaRPr lang="it-IT" dirty="0">
              <a:solidFill>
                <a:schemeClr val="tx2"/>
              </a:solidFill>
              <a:latin typeface="Comic Sans MS" panose="030F0902030302020204" pitchFamily="66" charset="0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024E0C6C-9723-9044-B637-6D0C17A7A7B4}"/>
              </a:ext>
            </a:extLst>
          </p:cNvPr>
          <p:cNvSpPr txBox="1">
            <a:spLocks/>
          </p:cNvSpPr>
          <p:nvPr/>
        </p:nvSpPr>
        <p:spPr bwMode="auto">
          <a:xfrm>
            <a:off x="997464" y="615404"/>
            <a:ext cx="79216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4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accent1"/>
                </a:solidFill>
                <a:latin typeface="News Gothic MT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br>
              <a:rPr lang="it-IT" altLang="it-IT" dirty="0">
                <a:ea typeface="ＭＳ Ｐゴシック" panose="020B0600070205080204" pitchFamily="34" charset="-128"/>
              </a:rPr>
            </a:br>
            <a:br>
              <a:rPr lang="it-IT" altLang="it-IT" sz="3600" dirty="0">
                <a:ea typeface="ＭＳ Ｐゴシック" panose="020B0600070205080204" pitchFamily="34" charset="-128"/>
              </a:rPr>
            </a:br>
            <a:r>
              <a:rPr lang="it-IT" altLang="it-IT" sz="3600" dirty="0">
                <a:ea typeface="ＭＳ Ｐゴシック" panose="020B0600070205080204" pitchFamily="34" charset="-128"/>
              </a:rPr>
              <a:t>Phase III Study With </a:t>
            </a:r>
            <a:r>
              <a:rPr lang="it-IT" altLang="it-IT" sz="3600" dirty="0" err="1">
                <a:ea typeface="ＭＳ Ｐゴシック" panose="020B0600070205080204" pitchFamily="34" charset="-128"/>
              </a:rPr>
              <a:t>Atezolizumab</a:t>
            </a:r>
            <a:r>
              <a:rPr lang="it-IT" altLang="it-IT" sz="3600" dirty="0">
                <a:ea typeface="ＭＳ Ｐゴシック" panose="020B0600070205080204" pitchFamily="34" charset="-128"/>
              </a:rPr>
              <a:t> Versus Placebo In </a:t>
            </a:r>
            <a:r>
              <a:rPr lang="it-IT" altLang="it-IT" sz="3600" dirty="0" err="1">
                <a:ea typeface="ＭＳ Ｐゴシック" panose="020B0600070205080204" pitchFamily="34" charset="-128"/>
              </a:rPr>
              <a:t>Malignant</a:t>
            </a:r>
            <a:r>
              <a:rPr lang="it-IT" altLang="it-IT" sz="3600" dirty="0">
                <a:ea typeface="ＭＳ Ｐゴシック" panose="020B0600070205080204" pitchFamily="34" charset="-128"/>
              </a:rPr>
              <a:t> </a:t>
            </a:r>
            <a:r>
              <a:rPr lang="it-IT" altLang="it-IT" sz="3600" dirty="0" err="1">
                <a:ea typeface="ＭＳ Ｐゴシック" panose="020B0600070205080204" pitchFamily="34" charset="-128"/>
              </a:rPr>
              <a:t>Pleural</a:t>
            </a:r>
            <a:r>
              <a:rPr lang="it-IT" altLang="it-IT" sz="3600" dirty="0">
                <a:ea typeface="ＭＳ Ｐゴシック" panose="020B0600070205080204" pitchFamily="34" charset="-128"/>
              </a:rPr>
              <a:t> </a:t>
            </a:r>
            <a:r>
              <a:rPr lang="it-IT" altLang="it-IT" sz="3600" dirty="0" err="1">
                <a:ea typeface="ＭＳ Ｐゴシック" panose="020B0600070205080204" pitchFamily="34" charset="-128"/>
              </a:rPr>
              <a:t>Mesothelioma</a:t>
            </a:r>
            <a:r>
              <a:rPr lang="it-IT" altLang="it-IT" sz="3600" dirty="0">
                <a:ea typeface="ＭＳ Ｐゴシック" panose="020B0600070205080204" pitchFamily="34" charset="-128"/>
              </a:rPr>
              <a:t> </a:t>
            </a:r>
            <a:r>
              <a:rPr lang="it-IT" altLang="it-IT" sz="3600" dirty="0" err="1">
                <a:ea typeface="ＭＳ Ｐゴシック" panose="020B0600070205080204" pitchFamily="34" charset="-128"/>
              </a:rPr>
              <a:t>Patients</a:t>
            </a:r>
            <a:r>
              <a:rPr lang="it-IT" altLang="it-IT" sz="3600" dirty="0">
                <a:ea typeface="ＭＳ Ｐゴシック" panose="020B0600070205080204" pitchFamily="34" charset="-128"/>
              </a:rPr>
              <a:t> After </a:t>
            </a:r>
            <a:r>
              <a:rPr lang="it-IT" altLang="it-IT" sz="3600" dirty="0" err="1">
                <a:ea typeface="ＭＳ Ｐゴシック" panose="020B0600070205080204" pitchFamily="34" charset="-128"/>
              </a:rPr>
              <a:t>Pleurectomy</a:t>
            </a:r>
            <a:r>
              <a:rPr lang="it-IT" altLang="it-IT" sz="3600" dirty="0">
                <a:ea typeface="ＭＳ Ｐゴシック" panose="020B0600070205080204" pitchFamily="34" charset="-128"/>
              </a:rPr>
              <a:t>/</a:t>
            </a:r>
            <a:r>
              <a:rPr lang="it-IT" altLang="it-IT" sz="3600" dirty="0" err="1">
                <a:ea typeface="ＭＳ Ｐゴシック" panose="020B0600070205080204" pitchFamily="34" charset="-128"/>
              </a:rPr>
              <a:t>Decortication</a:t>
            </a:r>
            <a:br>
              <a:rPr lang="it-IT" altLang="it-IT" sz="3600" dirty="0">
                <a:ea typeface="ＭＳ Ｐゴシック" panose="020B0600070205080204" pitchFamily="34" charset="-128"/>
              </a:rPr>
            </a:br>
            <a:br>
              <a:rPr lang="it-IT" altLang="it-IT" sz="3600" i="1" dirty="0">
                <a:ea typeface="ＭＳ Ｐゴシック" panose="020B0600070205080204" pitchFamily="34" charset="-128"/>
              </a:rPr>
            </a:br>
            <a:r>
              <a:rPr lang="en-US" sz="2700" dirty="0"/>
              <a:t>EUDRACT Number 2020-003762-39</a:t>
            </a:r>
            <a:r>
              <a:rPr lang="it-IT" sz="2700" dirty="0"/>
              <a:t>; </a:t>
            </a:r>
            <a:r>
              <a:rPr lang="en-US" altLang="it-IT" sz="2700" i="1" dirty="0">
                <a:ea typeface="ＭＳ Ｐゴシック" panose="020B0600070205080204" pitchFamily="34" charset="-128"/>
              </a:rPr>
              <a:t>GOIRC–03-2019 </a:t>
            </a:r>
            <a:endParaRPr lang="it-IT" altLang="it-IT" sz="2700" i="1" dirty="0">
              <a:ea typeface="ＭＳ Ｐゴシック" panose="020B0600070205080204" pitchFamily="34" charset="-128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CBBF12-9BCB-114E-A767-90BBB10DEB1A}"/>
              </a:ext>
            </a:extLst>
          </p:cNvPr>
          <p:cNvSpPr txBox="1"/>
          <p:nvPr/>
        </p:nvSpPr>
        <p:spPr>
          <a:xfrm>
            <a:off x="581695" y="5950208"/>
            <a:ext cx="4224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/>
              <a:t>Number</a:t>
            </a:r>
            <a:r>
              <a:rPr lang="it-IT" sz="1600" dirty="0"/>
              <a:t> of </a:t>
            </a:r>
            <a:r>
              <a:rPr lang="it-IT" sz="1600" dirty="0" err="1"/>
              <a:t>patients</a:t>
            </a:r>
            <a:r>
              <a:rPr lang="it-IT" sz="1600" dirty="0"/>
              <a:t>: 162</a:t>
            </a:r>
          </a:p>
          <a:p>
            <a:r>
              <a:rPr lang="it-IT" sz="1600" dirty="0" err="1"/>
              <a:t>Primary</a:t>
            </a:r>
            <a:r>
              <a:rPr lang="it-IT" sz="1600" dirty="0"/>
              <a:t> </a:t>
            </a:r>
            <a:r>
              <a:rPr lang="it-IT" sz="1600" dirty="0" err="1"/>
              <a:t>endpoint</a:t>
            </a:r>
            <a:r>
              <a:rPr lang="it-IT" sz="1600" dirty="0"/>
              <a:t>: DFS</a:t>
            </a:r>
          </a:p>
        </p:txBody>
      </p:sp>
    </p:spTree>
    <p:extLst>
      <p:ext uri="{BB962C8B-B14F-4D97-AF65-F5344CB8AC3E}">
        <p14:creationId xmlns:p14="http://schemas.microsoft.com/office/powerpoint/2010/main" val="27625135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B9C3A27-008F-EDFB-BE38-2076BB1EC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418668"/>
            <a:ext cx="5322277" cy="15066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AEACB6C-34EB-1607-647C-58A343264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623" y="932580"/>
            <a:ext cx="1267898" cy="19459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632D6E7-63CC-8B05-A30D-84E8E65E3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740" y="2317757"/>
            <a:ext cx="6616520" cy="412157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7738967-0E48-1E6E-2658-D114E3F721A4}"/>
              </a:ext>
            </a:extLst>
          </p:cNvPr>
          <p:cNvSpPr txBox="1"/>
          <p:nvPr/>
        </p:nvSpPr>
        <p:spPr>
          <a:xfrm>
            <a:off x="2038266" y="3732213"/>
            <a:ext cx="795086" cy="900246"/>
          </a:xfrm>
          <a:prstGeom prst="rect">
            <a:avLst/>
          </a:prstGeom>
          <a:solidFill>
            <a:schemeClr val="accent5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750" b="1" dirty="0">
                <a:solidFill>
                  <a:schemeClr val="bg1"/>
                </a:solidFill>
              </a:rPr>
              <a:t>AIFA </a:t>
            </a:r>
            <a:r>
              <a:rPr lang="it-IT" sz="750" b="1" dirty="0" err="1">
                <a:solidFill>
                  <a:schemeClr val="bg1"/>
                </a:solidFill>
              </a:rPr>
              <a:t>approval</a:t>
            </a:r>
            <a:r>
              <a:rPr lang="it-IT" sz="750" b="1" dirty="0">
                <a:solidFill>
                  <a:schemeClr val="bg1"/>
                </a:solidFill>
              </a:rPr>
              <a:t> </a:t>
            </a:r>
            <a:r>
              <a:rPr lang="it-IT" sz="750" dirty="0">
                <a:solidFill>
                  <a:schemeClr val="bg1"/>
                </a:solidFill>
              </a:rPr>
              <a:t>in first-line of </a:t>
            </a:r>
            <a:r>
              <a:rPr lang="it-IT" sz="750" dirty="0" err="1">
                <a:solidFill>
                  <a:schemeClr val="bg1"/>
                </a:solidFill>
              </a:rPr>
              <a:t>unresectable</a:t>
            </a:r>
            <a:r>
              <a:rPr lang="it-IT" sz="750" dirty="0">
                <a:solidFill>
                  <a:schemeClr val="bg1"/>
                </a:solidFill>
              </a:rPr>
              <a:t> non-</a:t>
            </a:r>
            <a:r>
              <a:rPr lang="it-IT" sz="750" dirty="0" err="1">
                <a:solidFill>
                  <a:schemeClr val="bg1"/>
                </a:solidFill>
              </a:rPr>
              <a:t>epitheliod</a:t>
            </a:r>
            <a:r>
              <a:rPr lang="it-IT" sz="750" dirty="0">
                <a:solidFill>
                  <a:schemeClr val="bg1"/>
                </a:solidFill>
              </a:rPr>
              <a:t> MPM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8FBFD43-D6C1-DE08-60F4-CF0150A520EC}"/>
              </a:ext>
            </a:extLst>
          </p:cNvPr>
          <p:cNvSpPr txBox="1"/>
          <p:nvPr/>
        </p:nvSpPr>
        <p:spPr>
          <a:xfrm>
            <a:off x="3340641" y="5370990"/>
            <a:ext cx="795086" cy="438582"/>
          </a:xfrm>
          <a:prstGeom prst="rect">
            <a:avLst/>
          </a:prstGeom>
          <a:solidFill>
            <a:schemeClr val="accent5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750" b="1" dirty="0">
                <a:solidFill>
                  <a:schemeClr val="bg1"/>
                </a:solidFill>
              </a:rPr>
              <a:t>CTS AIFA </a:t>
            </a:r>
            <a:r>
              <a:rPr lang="it-IT" sz="750" b="1" dirty="0" err="1">
                <a:solidFill>
                  <a:schemeClr val="bg1"/>
                </a:solidFill>
              </a:rPr>
              <a:t>approval</a:t>
            </a:r>
            <a:r>
              <a:rPr lang="it-IT" sz="750" b="1" dirty="0">
                <a:solidFill>
                  <a:schemeClr val="bg1"/>
                </a:solidFill>
              </a:rPr>
              <a:t> Legge 648</a:t>
            </a:r>
            <a:endParaRPr lang="it-IT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4600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F8E44-D383-7243-AD6D-43051B7A9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042275" cy="1336675"/>
          </a:xfrm>
        </p:spPr>
        <p:txBody>
          <a:bodyPr/>
          <a:lstStyle/>
          <a:p>
            <a:r>
              <a:rPr lang="it-IT" sz="3200" b="1" dirty="0"/>
              <a:t>Indicatori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FE2A53B-A3B5-0100-DE76-D52D54FF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16369"/>
            <a:ext cx="8686800" cy="38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7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15EE838-E79A-411D-9034-88B43D235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546" y="1051870"/>
            <a:ext cx="7163830" cy="98993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77D7602-FCCA-EC81-6EDF-3826E74CDE68}"/>
              </a:ext>
            </a:extLst>
          </p:cNvPr>
          <p:cNvSpPr txBox="1"/>
          <p:nvPr/>
        </p:nvSpPr>
        <p:spPr>
          <a:xfrm>
            <a:off x="815546" y="2235440"/>
            <a:ext cx="7163829" cy="2844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it-IT" sz="13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Messa a punto e valutazione di efficacia di interventi di prevenzione primaria e secondaria per ridurre l’impatto sanitario delle patologie attribuibili all’ambiente e alle diseguaglianze sociali</a:t>
            </a:r>
            <a:endParaRPr lang="it-IT" sz="135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it-IT" sz="13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35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it-IT" sz="13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Obiettivo 8: Sorveglianza sanitaria</a:t>
            </a:r>
            <a:endParaRPr lang="it-IT" sz="135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it-IT" sz="13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Sotto-Obiettivo 8e – PDTA e presa in carico dei pazienti con mesotelioma maligno della pleura</a:t>
            </a:r>
            <a:endParaRPr lang="it-IT" sz="135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it-IT" sz="13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Regione capofila: </a:t>
            </a:r>
            <a:r>
              <a:rPr lang="it-IT" sz="13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Emilia Romagna</a:t>
            </a: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it-IT" sz="13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Regioni interessate: </a:t>
            </a:r>
            <a:r>
              <a:rPr lang="it-IT" sz="13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Emilia-Romagna, Friuli Venezia Giulia, Marche, Piemonte, Puglia, Sardegna, Sicilia, Toscana</a:t>
            </a: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it-IT" sz="13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634533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A11E95-5CF5-0E22-308A-04A401541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1368486"/>
            <a:ext cx="7886700" cy="359203"/>
          </a:xfrm>
        </p:spPr>
        <p:txBody>
          <a:bodyPr>
            <a:normAutofit fontScale="90000"/>
          </a:bodyPr>
          <a:lstStyle/>
          <a:p>
            <a:r>
              <a:rPr lang="it-IT" sz="3100" b="1" dirty="0" err="1"/>
              <a:t>Confrontro</a:t>
            </a:r>
            <a:r>
              <a:rPr lang="it-IT" sz="3100" b="1" dirty="0"/>
              <a:t> tra PDTA Regionali</a:t>
            </a:r>
            <a:br>
              <a:rPr lang="it-IT" sz="3100" b="1" dirty="0"/>
            </a:br>
            <a:r>
              <a:rPr lang="it-IT" sz="3100" b="1" dirty="0"/>
              <a:t>(Emilia Romagna, Piemonte, Sicilia)</a:t>
            </a:r>
            <a:br>
              <a:rPr lang="it-IT" b="1" dirty="0"/>
            </a:br>
            <a:endParaRPr lang="it-IT" sz="1650" b="1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D1FB4F35-98A2-75A9-8E5B-699BC312F4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882891"/>
              </p:ext>
            </p:extLst>
          </p:nvPr>
        </p:nvGraphicFramePr>
        <p:xfrm>
          <a:off x="128212" y="1898197"/>
          <a:ext cx="8887576" cy="2491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949">
                  <a:extLst>
                    <a:ext uri="{9D8B030D-6E8A-4147-A177-3AD203B41FA5}">
                      <a16:colId xmlns:a16="http://schemas.microsoft.com/office/drawing/2014/main" val="1668521360"/>
                    </a:ext>
                  </a:extLst>
                </a:gridCol>
                <a:gridCol w="1124874">
                  <a:extLst>
                    <a:ext uri="{9D8B030D-6E8A-4147-A177-3AD203B41FA5}">
                      <a16:colId xmlns:a16="http://schemas.microsoft.com/office/drawing/2014/main" val="1888328753"/>
                    </a:ext>
                  </a:extLst>
                </a:gridCol>
                <a:gridCol w="1049719">
                  <a:extLst>
                    <a:ext uri="{9D8B030D-6E8A-4147-A177-3AD203B41FA5}">
                      <a16:colId xmlns:a16="http://schemas.microsoft.com/office/drawing/2014/main" val="921757257"/>
                    </a:ext>
                  </a:extLst>
                </a:gridCol>
                <a:gridCol w="895474">
                  <a:extLst>
                    <a:ext uri="{9D8B030D-6E8A-4147-A177-3AD203B41FA5}">
                      <a16:colId xmlns:a16="http://schemas.microsoft.com/office/drawing/2014/main" val="295306017"/>
                    </a:ext>
                  </a:extLst>
                </a:gridCol>
                <a:gridCol w="983202">
                  <a:extLst>
                    <a:ext uri="{9D8B030D-6E8A-4147-A177-3AD203B41FA5}">
                      <a16:colId xmlns:a16="http://schemas.microsoft.com/office/drawing/2014/main" val="1214881434"/>
                    </a:ext>
                  </a:extLst>
                </a:gridCol>
                <a:gridCol w="856526">
                  <a:extLst>
                    <a:ext uri="{9D8B030D-6E8A-4147-A177-3AD203B41FA5}">
                      <a16:colId xmlns:a16="http://schemas.microsoft.com/office/drawing/2014/main" val="1672938197"/>
                    </a:ext>
                  </a:extLst>
                </a:gridCol>
                <a:gridCol w="1203767">
                  <a:extLst>
                    <a:ext uri="{9D8B030D-6E8A-4147-A177-3AD203B41FA5}">
                      <a16:colId xmlns:a16="http://schemas.microsoft.com/office/drawing/2014/main" val="2237605667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2434010043"/>
                    </a:ext>
                  </a:extLst>
                </a:gridCol>
                <a:gridCol w="912619">
                  <a:extLst>
                    <a:ext uri="{9D8B030D-6E8A-4147-A177-3AD203B41FA5}">
                      <a16:colId xmlns:a16="http://schemas.microsoft.com/office/drawing/2014/main" val="1321555168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algn="l"/>
                      <a:r>
                        <a:rPr lang="it-IT" sz="1000" dirty="0"/>
                        <a:t>Regione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Aggiornamento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Accesso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Percorso e modalità di segnalazione caso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Standard diagnostici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Standard terapeutici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Definizione gruppo multidisciplinare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Identificazione  strutture sanitarie per percorso e  prestazioni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Indicatori di percorso e esiti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59433503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l"/>
                      <a:r>
                        <a:rPr lang="it-IT" sz="1000"/>
                        <a:t>Emilia Romagna</a:t>
                      </a:r>
                    </a:p>
                    <a:p>
                      <a:pPr algn="l"/>
                      <a:endParaRPr lang="it-IT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2024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Pneumologia &gt; GOM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14337339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l"/>
                      <a:r>
                        <a:rPr lang="it-IT" sz="1000" dirty="0"/>
                        <a:t>Piemonte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2023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CAS </a:t>
                      </a:r>
                    </a:p>
                    <a:p>
                      <a:pPr algn="ctr"/>
                      <a:r>
                        <a:rPr lang="it-IT" sz="1000" dirty="0"/>
                        <a:t>&gt; GIC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66762004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 algn="l"/>
                      <a:r>
                        <a:rPr lang="it-IT" sz="1000" dirty="0"/>
                        <a:t>Sicilia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2022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Pneumologia o Chirurgia Toracica &gt;</a:t>
                      </a:r>
                    </a:p>
                    <a:p>
                      <a:pPr algn="ctr"/>
                      <a:r>
                        <a:rPr lang="it-IT" sz="1000" dirty="0"/>
                        <a:t>GOM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Si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/>
                        <a:t>No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16708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859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7D981F-092A-8708-C607-6C3BAC32C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9644"/>
            <a:ext cx="7886700" cy="994172"/>
          </a:xfrm>
        </p:spPr>
        <p:txBody>
          <a:bodyPr>
            <a:normAutofit/>
          </a:bodyPr>
          <a:lstStyle/>
          <a:p>
            <a:r>
              <a:rPr lang="it-IT" sz="2400" b="1" dirty="0"/>
              <a:t>Elementi da uniformare nel </a:t>
            </a:r>
            <a:r>
              <a:rPr lang="it-IT" sz="2400" b="1"/>
              <a:t>modello di PDTA </a:t>
            </a:r>
            <a:r>
              <a:rPr lang="it-IT" sz="2400" b="1" dirty="0"/>
              <a:t>regionale del MPM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AD9B73-5B42-EEF1-79AD-935E45B6D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2108597"/>
            <a:ext cx="3886200" cy="3263504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it-IT" dirty="0"/>
              <a:t>Professionisti e strutture coinvolte</a:t>
            </a:r>
          </a:p>
          <a:p>
            <a:r>
              <a:rPr lang="it-IT" dirty="0"/>
              <a:t>Modalità/criteri di accesso e attivazione del percorso</a:t>
            </a:r>
          </a:p>
          <a:p>
            <a:r>
              <a:rPr lang="it-IT" dirty="0"/>
              <a:t>Gestione e livelli del percorso diagnostico</a:t>
            </a:r>
          </a:p>
          <a:p>
            <a:r>
              <a:rPr lang="it-IT" dirty="0"/>
              <a:t>Gestione e livelli del percorso terapeutico</a:t>
            </a:r>
          </a:p>
          <a:p>
            <a:r>
              <a:rPr lang="it-IT" dirty="0"/>
              <a:t>Gestione del follow up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EB1D313-3804-BBD5-53A1-211F91736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2108597"/>
            <a:ext cx="3886200" cy="3263504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it-IT" dirty="0"/>
              <a:t>Identificazione delle funzioni e attività dei centri di I livelli</a:t>
            </a:r>
          </a:p>
          <a:p>
            <a:r>
              <a:rPr lang="it-IT" dirty="0"/>
              <a:t>Identificazione delle funzioni e attività dei centri di II livello</a:t>
            </a:r>
          </a:p>
          <a:p>
            <a:r>
              <a:rPr lang="it-IT" dirty="0"/>
              <a:t>Criteri per la scelta dei centri di II livelli</a:t>
            </a:r>
          </a:p>
          <a:p>
            <a:r>
              <a:rPr lang="it-IT" dirty="0"/>
              <a:t>Modalità di informazione e accesso agli studi clinici</a:t>
            </a:r>
          </a:p>
          <a:p>
            <a:r>
              <a:rPr lang="it-IT" dirty="0"/>
              <a:t>Definizione di indicatori di processo e di esito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35232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zza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Brezza.thmx</Template>
  <TotalTime>5341</TotalTime>
  <Words>2874</Words>
  <Application>Microsoft Macintosh PowerPoint</Application>
  <PresentationFormat>Presentazione su schermo (4:3)</PresentationFormat>
  <Paragraphs>390</Paragraphs>
  <Slides>43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53" baseType="lpstr">
      <vt:lpstr>American Typewriter</vt:lpstr>
      <vt:lpstr>Arial</vt:lpstr>
      <vt:lpstr>Calibri</vt:lpstr>
      <vt:lpstr>Comic Sans MS</vt:lpstr>
      <vt:lpstr>News Gothic MT</vt:lpstr>
      <vt:lpstr>Symbol</vt:lpstr>
      <vt:lpstr>Times New Roman</vt:lpstr>
      <vt:lpstr>Wingdings</vt:lpstr>
      <vt:lpstr>Wingdings 2</vt:lpstr>
      <vt:lpstr>Brezza</vt:lpstr>
      <vt:lpstr>Presentazione standard di PowerPoint</vt:lpstr>
      <vt:lpstr>Il valore delle ROR nel governo dell’Oncologia</vt:lpstr>
      <vt:lpstr>La Rete Oncologica e Emato-Oncologica della Regione Emilia Romagna</vt:lpstr>
      <vt:lpstr>I numeri del Registro Tumori della Regione Emilia  Romagna</vt:lpstr>
      <vt:lpstr>La Rete Oncologica e Emato-Oncologica della Regione Emilia Romagna</vt:lpstr>
      <vt:lpstr>I tre livelli operativi della RER</vt:lpstr>
      <vt:lpstr>Attività erogate per sede e complessità nella RER</vt:lpstr>
      <vt:lpstr>I punti di riferimento dei PDTA Regionali</vt:lpstr>
      <vt:lpstr>Presentazione standard di PowerPoint</vt:lpstr>
      <vt:lpstr>Presentazione standard di PowerPoint</vt:lpstr>
      <vt:lpstr>N. di mesoteliomi  segnalati al ReNaM  (1993-2021)</vt:lpstr>
      <vt:lpstr>N. di mesoteliomi  segnalati al ReNaM per certezza diagnostica  (1993-2021)</vt:lpstr>
      <vt:lpstr>Presentazione standard di PowerPoint</vt:lpstr>
      <vt:lpstr>N. di mesoteliomi  segnalati al ReNaM per esposizione  (1993-2021)</vt:lpstr>
      <vt:lpstr>Presentazione standard di PowerPoint</vt:lpstr>
      <vt:lpstr>Le finalità  del PDTA per il MPM della Regione Emilia Romagna - 1 </vt:lpstr>
      <vt:lpstr>Le finalità  del PDTA per il MPM della Regione Emilia Romagna - 2 </vt:lpstr>
      <vt:lpstr>Aree e settori professionali interessati</vt:lpstr>
      <vt:lpstr>Livelli organizzativi e interazioni</vt:lpstr>
      <vt:lpstr>ReMPM-RER -  Inter-relazioni tra gli Ambulatori di medicina del Lavoro ed i Centri Ospedalieri di I Livello</vt:lpstr>
      <vt:lpstr>Presentazione standard di PowerPoint</vt:lpstr>
      <vt:lpstr>Presentazione standard di PowerPoint</vt:lpstr>
      <vt:lpstr>Presentazione standard di PowerPoint</vt:lpstr>
      <vt:lpstr>Centri di II livello</vt:lpstr>
      <vt:lpstr>Centri di II livello</vt:lpstr>
      <vt:lpstr>Centri di II livello</vt:lpstr>
      <vt:lpstr>Fase diagnostica</vt:lpstr>
      <vt:lpstr>Fase diagnostica</vt:lpstr>
      <vt:lpstr>Fase di stadiazione</vt:lpstr>
      <vt:lpstr>Fase terapeutica</vt:lpstr>
      <vt:lpstr>Follow up</vt:lpstr>
      <vt:lpstr>Cure palliative</vt:lpstr>
      <vt:lpstr>Riabilitazione e supporto psicologico</vt:lpstr>
      <vt:lpstr>Biobanca</vt:lpstr>
      <vt:lpstr>Linee di ricerca</vt:lpstr>
      <vt:lpstr>Presentazione standard di PowerPoint</vt:lpstr>
      <vt:lpstr>Presentazione standard di PowerPoint</vt:lpstr>
      <vt:lpstr>  AtezoMeso Study</vt:lpstr>
      <vt:lpstr>Presentazione standard di PowerPoint</vt:lpstr>
      <vt:lpstr>Indicatori</vt:lpstr>
      <vt:lpstr>Presentazione standard di PowerPoint</vt:lpstr>
      <vt:lpstr>Confrontro tra PDTA Regionali (Emilia Romagna, Piemonte, Sicilia) </vt:lpstr>
      <vt:lpstr>Elementi da uniformare nel modello di PDTA regionale del MPM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Carmine Pinto</dc:creator>
  <cp:lastModifiedBy>pinto.carmine@outlook.it</cp:lastModifiedBy>
  <cp:revision>1011</cp:revision>
  <cp:lastPrinted>2017-05-01T07:44:21Z</cp:lastPrinted>
  <dcterms:created xsi:type="dcterms:W3CDTF">2015-09-20T06:57:37Z</dcterms:created>
  <dcterms:modified xsi:type="dcterms:W3CDTF">2025-05-16T05:40:09Z</dcterms:modified>
</cp:coreProperties>
</file>