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6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7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8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  <p:sldMasterId id="2147484367" r:id="rId2"/>
    <p:sldMasterId id="2147485188" r:id="rId3"/>
    <p:sldMasterId id="2147485201" r:id="rId4"/>
    <p:sldMasterId id="2147486436" r:id="rId5"/>
    <p:sldMasterId id="2147486464" r:id="rId6"/>
    <p:sldMasterId id="2147487248" r:id="rId7"/>
    <p:sldMasterId id="2147490977" r:id="rId8"/>
    <p:sldMasterId id="2147492258" r:id="rId9"/>
  </p:sldMasterIdLst>
  <p:notesMasterIdLst>
    <p:notesMasterId r:id="rId34"/>
  </p:notesMasterIdLst>
  <p:handoutMasterIdLst>
    <p:handoutMasterId r:id="rId35"/>
  </p:handoutMasterIdLst>
  <p:sldIdLst>
    <p:sldId id="1295" r:id="rId10"/>
    <p:sldId id="1389" r:id="rId11"/>
    <p:sldId id="1469" r:id="rId12"/>
    <p:sldId id="1519" r:id="rId13"/>
    <p:sldId id="1520" r:id="rId14"/>
    <p:sldId id="1521" r:id="rId15"/>
    <p:sldId id="1522" r:id="rId16"/>
    <p:sldId id="1455" r:id="rId17"/>
    <p:sldId id="1368" r:id="rId18"/>
    <p:sldId id="1438" r:id="rId19"/>
    <p:sldId id="1467" r:id="rId20"/>
    <p:sldId id="1532" r:id="rId21"/>
    <p:sldId id="1530" r:id="rId22"/>
    <p:sldId id="1531" r:id="rId23"/>
    <p:sldId id="1528" r:id="rId24"/>
    <p:sldId id="1497" r:id="rId25"/>
    <p:sldId id="1527" r:id="rId26"/>
    <p:sldId id="1533" r:id="rId27"/>
    <p:sldId id="1534" r:id="rId28"/>
    <p:sldId id="1535" r:id="rId29"/>
    <p:sldId id="1536" r:id="rId30"/>
    <p:sldId id="1537" r:id="rId31"/>
    <p:sldId id="1538" r:id="rId32"/>
    <p:sldId id="1539" r:id="rId33"/>
  </p:sldIdLst>
  <p:sldSz cx="9144000" cy="6858000" type="screen4x3"/>
  <p:notesSz cx="6783388" cy="9926638"/>
  <p:custDataLst>
    <p:tags r:id="rId3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3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umimoji="1" sz="3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umimoji="1" sz="3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umimoji="1" sz="3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umimoji="1" sz="3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umimoji="1" sz="3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umimoji="1" sz="3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umimoji="1" sz="3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umimoji="1" sz="3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FF00"/>
    <a:srgbClr val="060606"/>
    <a:srgbClr val="0033CC"/>
    <a:srgbClr val="FFFF99"/>
    <a:srgbClr val="0000FF"/>
    <a:srgbClr val="000000"/>
    <a:srgbClr val="CC00CC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2448" autoAdjust="0"/>
    <p:restoredTop sz="93497" autoAdjust="0"/>
  </p:normalViewPr>
  <p:slideViewPr>
    <p:cSldViewPr>
      <p:cViewPr>
        <p:scale>
          <a:sx n="75" d="100"/>
          <a:sy n="75" d="100"/>
        </p:scale>
        <p:origin x="-1050" y="-702"/>
      </p:cViewPr>
      <p:guideLst>
        <p:guide orient="horz" pos="2352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1902" y="-72"/>
      </p:cViewPr>
      <p:guideLst>
        <p:guide orient="horz" pos="3128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tags" Target="tags/tag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.xml"/><Relationship Id="rId7" Type="http://schemas.openxmlformats.org/officeDocument/2006/relationships/slide" Target="slides/slide17.xml"/><Relationship Id="rId2" Type="http://schemas.openxmlformats.org/officeDocument/2006/relationships/slide" Target="slides/slide4.xml"/><Relationship Id="rId1" Type="http://schemas.openxmlformats.org/officeDocument/2006/relationships/slide" Target="slides/slide1.xml"/><Relationship Id="rId6" Type="http://schemas.openxmlformats.org/officeDocument/2006/relationships/slide" Target="slides/slide8.xml"/><Relationship Id="rId5" Type="http://schemas.openxmlformats.org/officeDocument/2006/relationships/slide" Target="slides/slide7.xml"/><Relationship Id="rId4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ausl.org\DFSDati\Progetti\VDI_DSP_Profiles\Folder\romanellia\Documents\OldxlsCartel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usl.org\DFSDati\Progetti\VDI_DSP_Profiles\Folder\romanellia\Documents\OldxlsCartel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220626027550314E-2"/>
          <c:y val="2.8445981492252494E-2"/>
          <c:w val="0.89760605090769729"/>
          <c:h val="0.86874156839716221"/>
        </c:manualLayout>
      </c:layout>
      <c:lineChart>
        <c:grouping val="standar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M</c:v>
                </c:pt>
              </c:strCache>
            </c:strRef>
          </c:tx>
          <c:spPr>
            <a:ln w="38100" cmpd="sng">
              <a:solidFill>
                <a:srgbClr val="00B0F0"/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sz="1400" b="1" i="0" baseline="0">
                    <a:solidFill>
                      <a:schemeClr val="bg1"/>
                    </a:solidFill>
                    <a:latin typeface="Arial" panose="020B0604020202020204" pitchFamily="34" charset="0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Foglio1!$A$2:$A$26</c:f>
              <c:strCach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</c:strCache>
            </c:strRef>
          </c:cat>
          <c:val>
            <c:numRef>
              <c:f>Foglio1!$B$2:$B$26</c:f>
              <c:numCache>
                <c:formatCode>General</c:formatCode>
                <c:ptCount val="25"/>
                <c:pt idx="0">
                  <c:v>52</c:v>
                </c:pt>
                <c:pt idx="1">
                  <c:v>53</c:v>
                </c:pt>
                <c:pt idx="2">
                  <c:v>56</c:v>
                </c:pt>
                <c:pt idx="3">
                  <c:v>54</c:v>
                </c:pt>
                <c:pt idx="4">
                  <c:v>60</c:v>
                </c:pt>
                <c:pt idx="5">
                  <c:v>74</c:v>
                </c:pt>
                <c:pt idx="6">
                  <c:v>86</c:v>
                </c:pt>
                <c:pt idx="7">
                  <c:v>77</c:v>
                </c:pt>
                <c:pt idx="8">
                  <c:v>90</c:v>
                </c:pt>
                <c:pt idx="9">
                  <c:v>84</c:v>
                </c:pt>
                <c:pt idx="10">
                  <c:v>71</c:v>
                </c:pt>
                <c:pt idx="11">
                  <c:v>75</c:v>
                </c:pt>
                <c:pt idx="12">
                  <c:v>97</c:v>
                </c:pt>
                <c:pt idx="13">
                  <c:v>93</c:v>
                </c:pt>
                <c:pt idx="14">
                  <c:v>92</c:v>
                </c:pt>
                <c:pt idx="15">
                  <c:v>116</c:v>
                </c:pt>
                <c:pt idx="16">
                  <c:v>118</c:v>
                </c:pt>
                <c:pt idx="17">
                  <c:v>105</c:v>
                </c:pt>
                <c:pt idx="18">
                  <c:v>94</c:v>
                </c:pt>
                <c:pt idx="19">
                  <c:v>112</c:v>
                </c:pt>
                <c:pt idx="20">
                  <c:v>123</c:v>
                </c:pt>
                <c:pt idx="21">
                  <c:v>115</c:v>
                </c:pt>
                <c:pt idx="22">
                  <c:v>101</c:v>
                </c:pt>
                <c:pt idx="23">
                  <c:v>104</c:v>
                </c:pt>
                <c:pt idx="24">
                  <c:v>66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F</c:v>
                </c:pt>
              </c:strCache>
            </c:strRef>
          </c:tx>
          <c:spPr>
            <a:ln w="38100">
              <a:solidFill>
                <a:schemeClr val="bg1"/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sz="1400" b="1" i="0" baseline="0">
                    <a:solidFill>
                      <a:srgbClr val="FF00FF"/>
                    </a:solidFill>
                    <a:latin typeface="Arial" panose="020B0604020202020204" pitchFamily="34" charset="0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Foglio1!$A$2:$A$26</c:f>
              <c:strCach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</c:strCache>
            </c:strRef>
          </c:cat>
          <c:val>
            <c:numRef>
              <c:f>Foglio1!$C$2:$C$26</c:f>
              <c:numCache>
                <c:formatCode>General</c:formatCode>
                <c:ptCount val="25"/>
                <c:pt idx="0">
                  <c:v>21</c:v>
                </c:pt>
                <c:pt idx="1">
                  <c:v>27</c:v>
                </c:pt>
                <c:pt idx="2">
                  <c:v>27</c:v>
                </c:pt>
                <c:pt idx="3">
                  <c:v>19</c:v>
                </c:pt>
                <c:pt idx="4">
                  <c:v>26</c:v>
                </c:pt>
                <c:pt idx="5">
                  <c:v>22</c:v>
                </c:pt>
                <c:pt idx="6">
                  <c:v>28</c:v>
                </c:pt>
                <c:pt idx="7">
                  <c:v>28</c:v>
                </c:pt>
                <c:pt idx="8">
                  <c:v>30</c:v>
                </c:pt>
                <c:pt idx="9">
                  <c:v>35</c:v>
                </c:pt>
                <c:pt idx="10">
                  <c:v>36</c:v>
                </c:pt>
                <c:pt idx="11">
                  <c:v>40</c:v>
                </c:pt>
                <c:pt idx="12">
                  <c:v>35</c:v>
                </c:pt>
                <c:pt idx="13">
                  <c:v>29</c:v>
                </c:pt>
                <c:pt idx="14">
                  <c:v>38</c:v>
                </c:pt>
                <c:pt idx="15">
                  <c:v>39</c:v>
                </c:pt>
                <c:pt idx="16">
                  <c:v>37</c:v>
                </c:pt>
                <c:pt idx="17">
                  <c:v>48</c:v>
                </c:pt>
                <c:pt idx="18">
                  <c:v>39</c:v>
                </c:pt>
                <c:pt idx="19">
                  <c:v>39</c:v>
                </c:pt>
                <c:pt idx="20">
                  <c:v>37</c:v>
                </c:pt>
                <c:pt idx="21">
                  <c:v>43</c:v>
                </c:pt>
                <c:pt idx="22">
                  <c:v>50</c:v>
                </c:pt>
                <c:pt idx="23">
                  <c:v>37</c:v>
                </c:pt>
                <c:pt idx="24">
                  <c:v>19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Totale</c:v>
                </c:pt>
              </c:strCache>
            </c:strRef>
          </c:tx>
          <c:spPr>
            <a:ln w="38100" cmpd="sng">
              <a:solidFill>
                <a:srgbClr val="FFFF00"/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sz="1400" b="1" i="0" baseline="0">
                    <a:solidFill>
                      <a:srgbClr val="FFFF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Foglio1!$A$2:$A$26</c:f>
              <c:strCach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</c:strCache>
            </c:strRef>
          </c:cat>
          <c:val>
            <c:numRef>
              <c:f>Foglio1!$D$2:$D$26</c:f>
              <c:numCache>
                <c:formatCode>General</c:formatCode>
                <c:ptCount val="25"/>
                <c:pt idx="0">
                  <c:v>73</c:v>
                </c:pt>
                <c:pt idx="1">
                  <c:v>80</c:v>
                </c:pt>
                <c:pt idx="2">
                  <c:v>83</c:v>
                </c:pt>
                <c:pt idx="3">
                  <c:v>73</c:v>
                </c:pt>
                <c:pt idx="4">
                  <c:v>86</c:v>
                </c:pt>
                <c:pt idx="5">
                  <c:v>96</c:v>
                </c:pt>
                <c:pt idx="6">
                  <c:v>114</c:v>
                </c:pt>
                <c:pt idx="7">
                  <c:v>105</c:v>
                </c:pt>
                <c:pt idx="8">
                  <c:v>120</c:v>
                </c:pt>
                <c:pt idx="9">
                  <c:v>119</c:v>
                </c:pt>
                <c:pt idx="10">
                  <c:v>107</c:v>
                </c:pt>
                <c:pt idx="11">
                  <c:v>115</c:v>
                </c:pt>
                <c:pt idx="12">
                  <c:v>132</c:v>
                </c:pt>
                <c:pt idx="13">
                  <c:v>122</c:v>
                </c:pt>
                <c:pt idx="14">
                  <c:v>130</c:v>
                </c:pt>
                <c:pt idx="15">
                  <c:v>155</c:v>
                </c:pt>
                <c:pt idx="16">
                  <c:v>155</c:v>
                </c:pt>
                <c:pt idx="17">
                  <c:v>153</c:v>
                </c:pt>
                <c:pt idx="18">
                  <c:v>133</c:v>
                </c:pt>
                <c:pt idx="19">
                  <c:v>151</c:v>
                </c:pt>
                <c:pt idx="20">
                  <c:v>160</c:v>
                </c:pt>
                <c:pt idx="21">
                  <c:v>158</c:v>
                </c:pt>
                <c:pt idx="22">
                  <c:v>151</c:v>
                </c:pt>
                <c:pt idx="23">
                  <c:v>141</c:v>
                </c:pt>
                <c:pt idx="24">
                  <c:v>85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7273472"/>
        <c:axId val="157299840"/>
      </c:lineChart>
      <c:catAx>
        <c:axId val="1572734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8100" cmpd="sng">
            <a:solidFill>
              <a:srgbClr val="00B0F0"/>
            </a:solidFill>
          </a:ln>
          <a:effectLst>
            <a:softEdge rad="0"/>
          </a:effectLst>
        </c:spPr>
        <c:txPr>
          <a:bodyPr/>
          <a:lstStyle/>
          <a:p>
            <a:pPr>
              <a:defRPr sz="1300" b="1" i="0" baseline="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57299840"/>
        <c:crosses val="autoZero"/>
        <c:auto val="1"/>
        <c:lblAlgn val="ctr"/>
        <c:lblOffset val="100"/>
        <c:noMultiLvlLbl val="0"/>
      </c:catAx>
      <c:valAx>
        <c:axId val="157299840"/>
        <c:scaling>
          <c:orientation val="minMax"/>
          <c:max val="18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 w="38100">
            <a:solidFill>
              <a:srgbClr val="00B0F0"/>
            </a:solidFill>
          </a:ln>
        </c:spPr>
        <c:crossAx val="157273472"/>
        <c:crosses val="autoZero"/>
        <c:crossBetween val="between"/>
        <c:majorUnit val="20"/>
        <c:minorUnit val="4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7755462976264589E-2"/>
          <c:y val="2.5852315429004621E-2"/>
          <c:w val="0.89760605090769729"/>
          <c:h val="0.86874156839716221"/>
        </c:manualLayout>
      </c:layout>
      <c:lineChart>
        <c:grouping val="standar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PL  2.747  91,6%</c:v>
                </c:pt>
              </c:strCache>
            </c:strRef>
          </c:tx>
          <c:spPr>
            <a:ln w="38100" cmpd="sng">
              <a:solidFill>
                <a:srgbClr val="00B0F0"/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sz="1600" b="1" i="0" baseline="0">
                    <a:latin typeface="Arial" panose="020B0604020202020204" pitchFamily="34" charset="0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Foglio1!$A$2:$A$26</c:f>
              <c:strCach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</c:strCache>
            </c:strRef>
          </c:cat>
          <c:val>
            <c:numRef>
              <c:f>Foglio1!$B$2:$B$26</c:f>
              <c:numCache>
                <c:formatCode>General</c:formatCode>
                <c:ptCount val="25"/>
                <c:pt idx="0">
                  <c:v>63</c:v>
                </c:pt>
                <c:pt idx="1">
                  <c:v>70</c:v>
                </c:pt>
                <c:pt idx="2">
                  <c:v>77</c:v>
                </c:pt>
                <c:pt idx="3">
                  <c:v>67</c:v>
                </c:pt>
                <c:pt idx="4">
                  <c:v>76</c:v>
                </c:pt>
                <c:pt idx="5">
                  <c:v>88</c:v>
                </c:pt>
                <c:pt idx="6">
                  <c:v>98</c:v>
                </c:pt>
                <c:pt idx="7">
                  <c:v>97</c:v>
                </c:pt>
                <c:pt idx="8">
                  <c:v>110</c:v>
                </c:pt>
                <c:pt idx="9">
                  <c:v>107</c:v>
                </c:pt>
                <c:pt idx="10">
                  <c:v>100</c:v>
                </c:pt>
                <c:pt idx="11">
                  <c:v>101</c:v>
                </c:pt>
                <c:pt idx="12">
                  <c:v>122</c:v>
                </c:pt>
                <c:pt idx="13">
                  <c:v>111</c:v>
                </c:pt>
                <c:pt idx="14">
                  <c:v>117</c:v>
                </c:pt>
                <c:pt idx="15">
                  <c:v>144</c:v>
                </c:pt>
                <c:pt idx="16">
                  <c:v>142</c:v>
                </c:pt>
                <c:pt idx="17">
                  <c:v>147</c:v>
                </c:pt>
                <c:pt idx="18">
                  <c:v>122</c:v>
                </c:pt>
                <c:pt idx="19">
                  <c:v>141</c:v>
                </c:pt>
                <c:pt idx="20">
                  <c:v>150</c:v>
                </c:pt>
                <c:pt idx="21">
                  <c:v>146</c:v>
                </c:pt>
                <c:pt idx="22">
                  <c:v>138</c:v>
                </c:pt>
                <c:pt idx="23">
                  <c:v>132</c:v>
                </c:pt>
                <c:pt idx="24">
                  <c:v>81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PE      224   7,5%</c:v>
                </c:pt>
              </c:strCache>
            </c:strRef>
          </c:tx>
          <c:spPr>
            <a:ln w="38100">
              <a:solidFill>
                <a:schemeClr val="bg1"/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sz="1500" b="1" i="0" baseline="0">
                    <a:solidFill>
                      <a:srgbClr val="FF00FF"/>
                    </a:solidFill>
                    <a:latin typeface="Arial" panose="020B0604020202020204" pitchFamily="34" charset="0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Foglio1!$A$2:$A$26</c:f>
              <c:strCach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</c:strCache>
            </c:strRef>
          </c:cat>
          <c:val>
            <c:numRef>
              <c:f>Foglio1!$C$2:$C$26</c:f>
              <c:numCache>
                <c:formatCode>General</c:formatCode>
                <c:ptCount val="25"/>
                <c:pt idx="0">
                  <c:v>8</c:v>
                </c:pt>
                <c:pt idx="1">
                  <c:v>7</c:v>
                </c:pt>
                <c:pt idx="2">
                  <c:v>4</c:v>
                </c:pt>
                <c:pt idx="3">
                  <c:v>6</c:v>
                </c:pt>
                <c:pt idx="4">
                  <c:v>9</c:v>
                </c:pt>
                <c:pt idx="5">
                  <c:v>6</c:v>
                </c:pt>
                <c:pt idx="6">
                  <c:v>15</c:v>
                </c:pt>
                <c:pt idx="7">
                  <c:v>6</c:v>
                </c:pt>
                <c:pt idx="8">
                  <c:v>8</c:v>
                </c:pt>
                <c:pt idx="9">
                  <c:v>10</c:v>
                </c:pt>
                <c:pt idx="10">
                  <c:v>7</c:v>
                </c:pt>
                <c:pt idx="11">
                  <c:v>14</c:v>
                </c:pt>
                <c:pt idx="12">
                  <c:v>9</c:v>
                </c:pt>
                <c:pt idx="13">
                  <c:v>11</c:v>
                </c:pt>
                <c:pt idx="14">
                  <c:v>12</c:v>
                </c:pt>
                <c:pt idx="15">
                  <c:v>10</c:v>
                </c:pt>
                <c:pt idx="16">
                  <c:v>10</c:v>
                </c:pt>
                <c:pt idx="17">
                  <c:v>5</c:v>
                </c:pt>
                <c:pt idx="18">
                  <c:v>10</c:v>
                </c:pt>
                <c:pt idx="19">
                  <c:v>10</c:v>
                </c:pt>
                <c:pt idx="20">
                  <c:v>10</c:v>
                </c:pt>
                <c:pt idx="21">
                  <c:v>11</c:v>
                </c:pt>
                <c:pt idx="22">
                  <c:v>13</c:v>
                </c:pt>
                <c:pt idx="23">
                  <c:v>9</c:v>
                </c:pt>
                <c:pt idx="24">
                  <c:v>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Per         9   0,3%</c:v>
                </c:pt>
              </c:strCache>
            </c:strRef>
          </c:tx>
          <c:spPr>
            <a:ln w="38100" cmpd="sng">
              <a:solidFill>
                <a:srgbClr val="FFFF00"/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sz="1500" b="1" i="0" baseline="0">
                    <a:solidFill>
                      <a:srgbClr val="FFFF00"/>
                    </a:solidFill>
                    <a:latin typeface="Arial" panose="020B0604020202020204" pitchFamily="34" charset="0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Foglio1!$A$2:$A$26</c:f>
              <c:strCach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</c:strCache>
            </c:strRef>
          </c:cat>
          <c:val>
            <c:numRef>
              <c:f>Foglio1!$D$2:$D$26</c:f>
              <c:numCache>
                <c:formatCode>General</c:formatCode>
                <c:ptCount val="25"/>
                <c:pt idx="1">
                  <c:v>3</c:v>
                </c:pt>
                <c:pt idx="2">
                  <c:v>1</c:v>
                </c:pt>
                <c:pt idx="7">
                  <c:v>1</c:v>
                </c:pt>
                <c:pt idx="8">
                  <c:v>2</c:v>
                </c:pt>
                <c:pt idx="14">
                  <c:v>1</c:v>
                </c:pt>
                <c:pt idx="16">
                  <c:v>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Test      17  0,6%</c:v>
                </c:pt>
              </c:strCache>
            </c:strRef>
          </c:tx>
          <c:spPr>
            <a:ln w="38100">
              <a:solidFill>
                <a:srgbClr val="FFC000"/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sz="1500" b="1" i="0" baseline="0">
                    <a:solidFill>
                      <a:srgbClr val="FFC000"/>
                    </a:solidFill>
                    <a:latin typeface="Arial" panose="020B060402020202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Foglio1!$A$2:$A$26</c:f>
              <c:strCach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</c:strCache>
            </c:strRef>
          </c:cat>
          <c:val>
            <c:numRef>
              <c:f>Foglio1!$E$2:$E$26</c:f>
              <c:numCache>
                <c:formatCode>General</c:formatCode>
                <c:ptCount val="25"/>
                <c:pt idx="0">
                  <c:v>2</c:v>
                </c:pt>
                <c:pt idx="2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9">
                  <c:v>2</c:v>
                </c:pt>
                <c:pt idx="12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21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7367680"/>
        <c:axId val="157394048"/>
      </c:lineChart>
      <c:catAx>
        <c:axId val="1573676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8100" cmpd="sng">
            <a:solidFill>
              <a:srgbClr val="00B0F0"/>
            </a:solidFill>
          </a:ln>
          <a:effectLst>
            <a:softEdge rad="0"/>
          </a:effectLst>
        </c:spPr>
        <c:txPr>
          <a:bodyPr/>
          <a:lstStyle/>
          <a:p>
            <a:pPr>
              <a:defRPr sz="1300" b="1" i="0" baseline="0">
                <a:latin typeface="Arial" panose="020B0604020202020204" pitchFamily="34" charset="0"/>
              </a:defRPr>
            </a:pPr>
            <a:endParaRPr lang="it-IT"/>
          </a:p>
        </c:txPr>
        <c:crossAx val="157394048"/>
        <c:crosses val="autoZero"/>
        <c:auto val="1"/>
        <c:lblAlgn val="ctr"/>
        <c:lblOffset val="100"/>
        <c:noMultiLvlLbl val="0"/>
      </c:catAx>
      <c:valAx>
        <c:axId val="157394048"/>
        <c:scaling>
          <c:orientation val="minMax"/>
          <c:max val="16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 w="38100">
            <a:solidFill>
              <a:srgbClr val="00B0F0"/>
            </a:solidFill>
          </a:ln>
        </c:spPr>
        <c:crossAx val="157367680"/>
        <c:crosses val="autoZero"/>
        <c:crossBetween val="between"/>
        <c:majorUnit val="2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9390169695721888E-2"/>
          <c:y val="2.5113677845318774E-2"/>
          <c:w val="0.85177274715660534"/>
          <c:h val="0.81110185835393811"/>
        </c:manualLayout>
      </c:layout>
      <c:lineChart>
        <c:grouping val="standar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MM</c:v>
                </c:pt>
              </c:strCache>
            </c:strRef>
          </c:tx>
          <c:spPr>
            <a:ln w="38100" cmpd="sng">
              <a:solidFill>
                <a:srgbClr val="FFFF99"/>
              </a:solidFill>
            </a:ln>
          </c:spPr>
          <c:marker>
            <c:symbol val="square"/>
            <c:size val="5"/>
          </c:marker>
          <c:dLbls>
            <c:txPr>
              <a:bodyPr/>
              <a:lstStyle/>
              <a:p>
                <a:pPr>
                  <a:defRPr sz="1400" b="1" baseline="0">
                    <a:solidFill>
                      <a:srgbClr val="FF00FF"/>
                    </a:solidFill>
                  </a:defRPr>
                </a:pPr>
                <a:endParaRPr lang="it-IT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Foglio1!$A$2:$A$25</c:f>
              <c:strCache>
                <c:ptCount val="24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</c:strCache>
            </c:strRef>
          </c:cat>
          <c:val>
            <c:numRef>
              <c:f>Foglio1!$B$2:$B$25</c:f>
              <c:numCache>
                <c:formatCode>General</c:formatCode>
                <c:ptCount val="24"/>
                <c:pt idx="0">
                  <c:v>73</c:v>
                </c:pt>
                <c:pt idx="1">
                  <c:v>80</c:v>
                </c:pt>
                <c:pt idx="2">
                  <c:v>83</c:v>
                </c:pt>
                <c:pt idx="3">
                  <c:v>73</c:v>
                </c:pt>
                <c:pt idx="4">
                  <c:v>86</c:v>
                </c:pt>
                <c:pt idx="5">
                  <c:v>96</c:v>
                </c:pt>
                <c:pt idx="6">
                  <c:v>114</c:v>
                </c:pt>
                <c:pt idx="7">
                  <c:v>105</c:v>
                </c:pt>
                <c:pt idx="8">
                  <c:v>120</c:v>
                </c:pt>
                <c:pt idx="9">
                  <c:v>119</c:v>
                </c:pt>
                <c:pt idx="10">
                  <c:v>107</c:v>
                </c:pt>
                <c:pt idx="11">
                  <c:v>115</c:v>
                </c:pt>
                <c:pt idx="12">
                  <c:v>132</c:v>
                </c:pt>
                <c:pt idx="13">
                  <c:v>122</c:v>
                </c:pt>
                <c:pt idx="14">
                  <c:v>130</c:v>
                </c:pt>
                <c:pt idx="15">
                  <c:v>155</c:v>
                </c:pt>
                <c:pt idx="16">
                  <c:v>155</c:v>
                </c:pt>
                <c:pt idx="17">
                  <c:v>153</c:v>
                </c:pt>
                <c:pt idx="18">
                  <c:v>133</c:v>
                </c:pt>
                <c:pt idx="19">
                  <c:v>151</c:v>
                </c:pt>
                <c:pt idx="20">
                  <c:v>160</c:v>
                </c:pt>
                <c:pt idx="21">
                  <c:v>158</c:v>
                </c:pt>
                <c:pt idx="22">
                  <c:v>149</c:v>
                </c:pt>
                <c:pt idx="23">
                  <c:v>135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Infor Mort</c:v>
                </c:pt>
              </c:strCache>
            </c:strRef>
          </c:tx>
          <c:spPr>
            <a:ln w="38100">
              <a:solidFill>
                <a:srgbClr val="00B0F0"/>
              </a:solidFill>
            </a:ln>
          </c:spPr>
          <c:marker>
            <c:symbol val="square"/>
            <c:size val="5"/>
          </c:marker>
          <c:dLbls>
            <c:dLbl>
              <c:idx val="18"/>
              <c:layout>
                <c:manualLayout>
                  <c:x val="-2.9667320348707431E-2"/>
                  <c:y val="4.12640658974399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4.0451672546067764E-4"/>
                  <c:y val="-1.5684765184820733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3.6811022016921664E-2"/>
                  <c:y val="5.13423111717745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4.490135652613534E-2"/>
                  <c:y val="4.37836272160235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2.1483214403292601E-2"/>
                  <c:y val="2.36271366673544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 b="1" baseline="0"/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Foglio1!$A$2:$A$25</c:f>
              <c:strCache>
                <c:ptCount val="24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</c:strCache>
            </c:strRef>
          </c:cat>
          <c:val>
            <c:numRef>
              <c:f>Foglio1!$C$2:$C$25</c:f>
              <c:numCache>
                <c:formatCode>General</c:formatCode>
                <c:ptCount val="24"/>
                <c:pt idx="0">
                  <c:v>163</c:v>
                </c:pt>
                <c:pt idx="1">
                  <c:v>167</c:v>
                </c:pt>
                <c:pt idx="2">
                  <c:v>158</c:v>
                </c:pt>
                <c:pt idx="3">
                  <c:v>159</c:v>
                </c:pt>
                <c:pt idx="4">
                  <c:v>178</c:v>
                </c:pt>
                <c:pt idx="5">
                  <c:v>171</c:v>
                </c:pt>
                <c:pt idx="6">
                  <c:v>161</c:v>
                </c:pt>
                <c:pt idx="7">
                  <c:v>142</c:v>
                </c:pt>
                <c:pt idx="8">
                  <c:v>125</c:v>
                </c:pt>
                <c:pt idx="9">
                  <c:v>138</c:v>
                </c:pt>
                <c:pt idx="10">
                  <c:v>121</c:v>
                </c:pt>
                <c:pt idx="11">
                  <c:v>113</c:v>
                </c:pt>
                <c:pt idx="12">
                  <c:v>117</c:v>
                </c:pt>
                <c:pt idx="13">
                  <c:v>139</c:v>
                </c:pt>
                <c:pt idx="14">
                  <c:v>133</c:v>
                </c:pt>
                <c:pt idx="15">
                  <c:v>154</c:v>
                </c:pt>
                <c:pt idx="16">
                  <c:v>154</c:v>
                </c:pt>
                <c:pt idx="17">
                  <c:v>111</c:v>
                </c:pt>
                <c:pt idx="18">
                  <c:v>118</c:v>
                </c:pt>
                <c:pt idx="19">
                  <c:v>108</c:v>
                </c:pt>
                <c:pt idx="20">
                  <c:v>141</c:v>
                </c:pt>
                <c:pt idx="21">
                  <c:v>125</c:v>
                </c:pt>
                <c:pt idx="22">
                  <c:v>124</c:v>
                </c:pt>
                <c:pt idx="23">
                  <c:v>112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567296"/>
        <c:axId val="164589568"/>
      </c:lineChart>
      <c:catAx>
        <c:axId val="1645672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8100" cmpd="sng">
            <a:solidFill>
              <a:srgbClr val="00B0F0"/>
            </a:solidFill>
          </a:ln>
        </c:spPr>
        <c:crossAx val="164589568"/>
        <c:crosses val="autoZero"/>
        <c:auto val="1"/>
        <c:lblAlgn val="ctr"/>
        <c:lblOffset val="100"/>
        <c:noMultiLvlLbl val="0"/>
      </c:catAx>
      <c:valAx>
        <c:axId val="164589568"/>
        <c:scaling>
          <c:orientation val="minMax"/>
          <c:max val="2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 w="38100">
            <a:solidFill>
              <a:srgbClr val="00B0F0"/>
            </a:solidFill>
          </a:ln>
        </c:spPr>
        <c:crossAx val="164567296"/>
        <c:crosses val="autoZero"/>
        <c:crossBetween val="between"/>
        <c:majorUnit val="50"/>
      </c:valAx>
    </c:plotArea>
    <c:legend>
      <c:legendPos val="r"/>
      <c:layout>
        <c:manualLayout>
          <c:xMode val="edge"/>
          <c:yMode val="edge"/>
          <c:x val="0.10927812302200876"/>
          <c:y val="0.72742671449204055"/>
          <c:w val="0.17230017255982771"/>
          <c:h val="0.1296847969273255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 baseline="0">
          <a:latin typeface="Arial" panose="020B0604020202020204" pitchFamily="34" charset="0"/>
        </a:defRPr>
      </a:pPr>
      <a:endParaRPr lang="it-IT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00FF">
                <a:alpha val="70000"/>
              </a:srgbClr>
            </a:solidFill>
          </c:spPr>
          <c:invertIfNegative val="0"/>
          <c:dLbls>
            <c:txPr>
              <a:bodyPr/>
              <a:lstStyle/>
              <a:p>
                <a:pPr>
                  <a:defRPr sz="1150" baseline="0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IstoUomini!$A$1:$A$14</c:f>
              <c:strCache>
                <c:ptCount val="13"/>
                <c:pt idx="0">
                  <c:v>Uomini, n= 196.000</c:v>
                </c:pt>
                <c:pt idx="1">
                  <c:v>MM</c:v>
                </c:pt>
                <c:pt idx="3">
                  <c:v>pancreas</c:v>
                </c:pt>
                <c:pt idx="4">
                  <c:v>testa collo</c:v>
                </c:pt>
                <c:pt idx="5">
                  <c:v>LNH</c:v>
                </c:pt>
                <c:pt idx="6">
                  <c:v>rene VU</c:v>
                </c:pt>
                <c:pt idx="7">
                  <c:v>fegato</c:v>
                </c:pt>
                <c:pt idx="8">
                  <c:v>stomaco</c:v>
                </c:pt>
                <c:pt idx="9">
                  <c:v>vescica</c:v>
                </c:pt>
                <c:pt idx="10">
                  <c:v>colon retto</c:v>
                </c:pt>
                <c:pt idx="11">
                  <c:v>polmone</c:v>
                </c:pt>
                <c:pt idx="12">
                  <c:v>prostata</c:v>
                </c:pt>
              </c:strCache>
            </c:strRef>
          </c:cat>
          <c:val>
            <c:numRef>
              <c:f>IstoUomini!$B$1:$B$14</c:f>
              <c:numCache>
                <c:formatCode>General</c:formatCode>
                <c:ptCount val="14"/>
                <c:pt idx="1">
                  <c:v>0.70000000000000062</c:v>
                </c:pt>
                <c:pt idx="3">
                  <c:v>3.5</c:v>
                </c:pt>
                <c:pt idx="4">
                  <c:v>3.6</c:v>
                </c:pt>
                <c:pt idx="5">
                  <c:v>3.7</c:v>
                </c:pt>
                <c:pt idx="6">
                  <c:v>4.0999999999999996</c:v>
                </c:pt>
                <c:pt idx="7">
                  <c:v>4.0999999999999996</c:v>
                </c:pt>
                <c:pt idx="8">
                  <c:v>4.3</c:v>
                </c:pt>
                <c:pt idx="9">
                  <c:v>12.2</c:v>
                </c:pt>
                <c:pt idx="10">
                  <c:v>13.8</c:v>
                </c:pt>
                <c:pt idx="11">
                  <c:v>15.1</c:v>
                </c:pt>
                <c:pt idx="12">
                  <c:v>18.899999999999999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4787328"/>
        <c:axId val="164788864"/>
      </c:barChart>
      <c:catAx>
        <c:axId val="164787328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noFill/>
          <a:ln w="12700">
            <a:solidFill>
              <a:srgbClr val="000000"/>
            </a:solidFill>
          </a:ln>
        </c:spPr>
        <c:txPr>
          <a:bodyPr/>
          <a:lstStyle/>
          <a:p>
            <a:pPr>
              <a:defRPr sz="1100" baseline="0"/>
            </a:pPr>
            <a:endParaRPr lang="it-IT"/>
          </a:p>
        </c:txPr>
        <c:crossAx val="164788864"/>
        <c:crosses val="autoZero"/>
        <c:auto val="1"/>
        <c:lblAlgn val="ctr"/>
        <c:lblOffset val="100"/>
        <c:noMultiLvlLbl val="0"/>
      </c:catAx>
      <c:valAx>
        <c:axId val="164788864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spPr>
          <a:ln w="12700">
            <a:solidFill>
              <a:srgbClr val="000000"/>
            </a:solidFill>
          </a:ln>
        </c:spPr>
        <c:txPr>
          <a:bodyPr/>
          <a:lstStyle/>
          <a:p>
            <a:pPr>
              <a:defRPr sz="1100" baseline="0"/>
            </a:pPr>
            <a:endParaRPr lang="it-IT"/>
          </a:p>
        </c:txPr>
        <c:crossAx val="164787328"/>
        <c:crosses val="autoZero"/>
        <c:crossBetween val="between"/>
      </c:valAx>
      <c:spPr>
        <a:solidFill>
          <a:srgbClr val="FFFF00">
            <a:alpha val="25000"/>
          </a:srgbClr>
        </a:solidFill>
      </c:spPr>
    </c:plotArea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300" b="1" i="0" baseline="0">
          <a:solidFill>
            <a:srgbClr val="000066"/>
          </a:solidFill>
          <a:latin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212509894130922"/>
          <c:y val="2.9701279437419948E-2"/>
          <c:w val="0.74143044619422571"/>
          <c:h val="0.8402081510644502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CC00CC"/>
            </a:solidFill>
          </c:spPr>
          <c:invertIfNegative val="0"/>
          <c:dLbls>
            <c:numFmt formatCode="0.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IstoDonne!$A$2:$A$13</c:f>
              <c:strCache>
                <c:ptCount val="12"/>
                <c:pt idx="0">
                  <c:v>MM</c:v>
                </c:pt>
                <c:pt idx="2">
                  <c:v>ovaio</c:v>
                </c:pt>
                <c:pt idx="3">
                  <c:v>melanoma</c:v>
                </c:pt>
                <c:pt idx="4">
                  <c:v>vescica</c:v>
                </c:pt>
                <c:pt idx="5">
                  <c:v>stomaco</c:v>
                </c:pt>
                <c:pt idx="6">
                  <c:v>pancreas</c:v>
                </c:pt>
                <c:pt idx="7">
                  <c:v>utero corpo</c:v>
                </c:pt>
                <c:pt idx="8">
                  <c:v>tiroide</c:v>
                </c:pt>
                <c:pt idx="9">
                  <c:v>polmone</c:v>
                </c:pt>
                <c:pt idx="10">
                  <c:v>colon-retto</c:v>
                </c:pt>
                <c:pt idx="11">
                  <c:v>mammella</c:v>
                </c:pt>
              </c:strCache>
            </c:strRef>
          </c:cat>
          <c:val>
            <c:numRef>
              <c:f>IstoDonne!$B$2:$B$13</c:f>
              <c:numCache>
                <c:formatCode>General</c:formatCode>
                <c:ptCount val="12"/>
                <c:pt idx="0">
                  <c:v>0.30000000000000032</c:v>
                </c:pt>
                <c:pt idx="1">
                  <c:v>0</c:v>
                </c:pt>
                <c:pt idx="2">
                  <c:v>3</c:v>
                </c:pt>
                <c:pt idx="3">
                  <c:v>3.2</c:v>
                </c:pt>
                <c:pt idx="4">
                  <c:v>3.3</c:v>
                </c:pt>
                <c:pt idx="5">
                  <c:v>3.4</c:v>
                </c:pt>
                <c:pt idx="6">
                  <c:v>3.8</c:v>
                </c:pt>
                <c:pt idx="7">
                  <c:v>5</c:v>
                </c:pt>
                <c:pt idx="8">
                  <c:v>5.0999999999999996</c:v>
                </c:pt>
                <c:pt idx="9">
                  <c:v>7.4</c:v>
                </c:pt>
                <c:pt idx="10">
                  <c:v>12.6</c:v>
                </c:pt>
                <c:pt idx="11">
                  <c:v>30.3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4800768"/>
        <c:axId val="164691968"/>
      </c:barChart>
      <c:catAx>
        <c:axId val="164800768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 w="12700">
            <a:solidFill>
              <a:srgbClr val="000000"/>
            </a:solidFill>
          </a:ln>
        </c:spPr>
        <c:crossAx val="164691968"/>
        <c:crosses val="autoZero"/>
        <c:auto val="1"/>
        <c:lblAlgn val="ctr"/>
        <c:lblOffset val="100"/>
        <c:noMultiLvlLbl val="0"/>
      </c:catAx>
      <c:valAx>
        <c:axId val="16469196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1100" baseline="0"/>
            </a:pPr>
            <a:endParaRPr lang="it-IT"/>
          </a:p>
        </c:txPr>
        <c:crossAx val="164800768"/>
        <c:crosses val="autoZero"/>
        <c:crossBetween val="between"/>
      </c:valAx>
      <c:spPr>
        <a:solidFill>
          <a:srgbClr val="FFFF00">
            <a:alpha val="40000"/>
          </a:srgbClr>
        </a:solidFill>
      </c:spPr>
    </c:plotArea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b="1" i="0" baseline="0">
          <a:solidFill>
            <a:srgbClr val="000000"/>
          </a:solidFill>
          <a:latin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0.2844</cdr:x>
      <cdr:y>0.07013</cdr:y>
    </cdr:from>
    <cdr:to>
      <cdr:x>0.4009</cdr:x>
      <cdr:y>0.25154</cdr:y>
    </cdr:to>
    <cdr:sp macro="" textlink="">
      <cdr:nvSpPr>
        <cdr:cNvPr id="2" name="CasellaDiTesto 1"/>
        <cdr:cNvSpPr txBox="1"/>
      </cdr:nvSpPr>
      <cdr:spPr>
        <a:xfrm xmlns:a="http://schemas.openxmlformats.org/drawingml/2006/main">
          <a:off x="2232248" y="35351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it-IT" sz="1100" dirty="0"/>
        </a:p>
      </cdr:txBody>
    </cdr:sp>
  </cdr:relSizeAnchor>
  <cdr:relSizeAnchor xmlns:cdr="http://schemas.openxmlformats.org/drawingml/2006/chartDrawing">
    <cdr:from>
      <cdr:x>0.33028</cdr:x>
      <cdr:y>0.08442</cdr:y>
    </cdr:from>
    <cdr:to>
      <cdr:x>0.44678</cdr:x>
      <cdr:y>0.26583</cdr:y>
    </cdr:to>
    <cdr:sp macro="" textlink="">
      <cdr:nvSpPr>
        <cdr:cNvPr id="4" name="CasellaDiTesto 3"/>
        <cdr:cNvSpPr txBox="1"/>
      </cdr:nvSpPr>
      <cdr:spPr>
        <a:xfrm xmlns:a="http://schemas.openxmlformats.org/drawingml/2006/main">
          <a:off x="2592288" y="42552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it-IT" sz="1100" dirty="0"/>
        </a:p>
      </cdr:txBody>
    </cdr:sp>
  </cdr:relSizeAnchor>
  <cdr:relSizeAnchor xmlns:cdr="http://schemas.openxmlformats.org/drawingml/2006/chartDrawing">
    <cdr:from>
      <cdr:x>0.11034</cdr:x>
      <cdr:y>0.01605</cdr:y>
    </cdr:from>
    <cdr:to>
      <cdr:x>0.35219</cdr:x>
      <cdr:y>0.31017</cdr:y>
    </cdr:to>
    <cdr:sp macro="" textlink="">
      <cdr:nvSpPr>
        <cdr:cNvPr id="6" name="CasellaDiTesto 5"/>
        <cdr:cNvSpPr txBox="1"/>
      </cdr:nvSpPr>
      <cdr:spPr>
        <a:xfrm xmlns:a="http://schemas.openxmlformats.org/drawingml/2006/main">
          <a:off x="864096" y="78605"/>
          <a:ext cx="1893912" cy="14401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it-IT" sz="20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n = 2.997</a:t>
          </a:r>
        </a:p>
        <a:p xmlns:a="http://schemas.openxmlformats.org/drawingml/2006/main">
          <a:r>
            <a:rPr lang="it-IT" sz="2000" b="1" dirty="0" smtClean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rPr>
            <a:t>U = 2.168</a:t>
          </a:r>
        </a:p>
        <a:p xmlns:a="http://schemas.openxmlformats.org/drawingml/2006/main">
          <a:r>
            <a:rPr lang="it-IT" sz="2000" b="1" dirty="0" smtClean="0">
              <a:solidFill>
                <a:srgbClr val="FF00FF"/>
              </a:solidFill>
              <a:latin typeface="Arial" panose="020B0604020202020204" pitchFamily="34" charset="0"/>
              <a:cs typeface="Arial" panose="020B0604020202020204" pitchFamily="34" charset="0"/>
            </a:rPr>
            <a:t>D =   829</a:t>
          </a:r>
        </a:p>
        <a:p xmlns:a="http://schemas.openxmlformats.org/drawingml/2006/main">
          <a:r>
            <a:rPr lang="it-IT" sz="20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U/D = 2,6</a:t>
          </a:r>
          <a:endParaRPr lang="it-IT" sz="2000" b="1" dirty="0">
            <a:solidFill>
              <a:srgbClr val="FFFF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0.2844</cdr:x>
      <cdr:y>0.07013</cdr:y>
    </cdr:from>
    <cdr:to>
      <cdr:x>0.4009</cdr:x>
      <cdr:y>0.25154</cdr:y>
    </cdr:to>
    <cdr:sp macro="" textlink="">
      <cdr:nvSpPr>
        <cdr:cNvPr id="2" name="CasellaDiTesto 1"/>
        <cdr:cNvSpPr txBox="1"/>
      </cdr:nvSpPr>
      <cdr:spPr>
        <a:xfrm xmlns:a="http://schemas.openxmlformats.org/drawingml/2006/main">
          <a:off x="2232248" y="35351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it-IT" sz="1100" dirty="0"/>
        </a:p>
      </cdr:txBody>
    </cdr:sp>
  </cdr:relSizeAnchor>
  <cdr:relSizeAnchor xmlns:cdr="http://schemas.openxmlformats.org/drawingml/2006/chartDrawing">
    <cdr:from>
      <cdr:x>0.33028</cdr:x>
      <cdr:y>0.08442</cdr:y>
    </cdr:from>
    <cdr:to>
      <cdr:x>0.44678</cdr:x>
      <cdr:y>0.26583</cdr:y>
    </cdr:to>
    <cdr:sp macro="" textlink="">
      <cdr:nvSpPr>
        <cdr:cNvPr id="4" name="CasellaDiTesto 3"/>
        <cdr:cNvSpPr txBox="1"/>
      </cdr:nvSpPr>
      <cdr:spPr>
        <a:xfrm xmlns:a="http://schemas.openxmlformats.org/drawingml/2006/main">
          <a:off x="2592288" y="42552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it-IT" sz="1100" dirty="0"/>
        </a:p>
      </cdr:txBody>
    </cdr:sp>
  </cdr:relSizeAnchor>
  <cdr:relSizeAnchor xmlns:cdr="http://schemas.openxmlformats.org/drawingml/2006/chartDrawing">
    <cdr:from>
      <cdr:x>0.40458</cdr:x>
      <cdr:y>0.48664</cdr:y>
    </cdr:from>
    <cdr:to>
      <cdr:x>0.93286</cdr:x>
      <cdr:y>0.68538</cdr:y>
    </cdr:to>
    <cdr:sp macro="" textlink="">
      <cdr:nvSpPr>
        <cdr:cNvPr id="5" name="AutoShape 6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168352" y="2382861"/>
          <a:ext cx="4137025" cy="973137"/>
        </a:xfrm>
        <a:prstGeom xmlns:a="http://schemas.openxmlformats.org/drawingml/2006/main" prst="roundRect">
          <a:avLst>
            <a:gd name="adj" fmla="val 16657"/>
          </a:avLst>
        </a:prstGeom>
        <a:gradFill xmlns:a="http://schemas.openxmlformats.org/drawingml/2006/main" rotWithShape="0">
          <a:gsLst>
            <a:gs pos="0">
              <a:srgbClr val="0066FF"/>
            </a:gs>
            <a:gs pos="50000">
              <a:srgbClr val="002F76"/>
            </a:gs>
            <a:gs pos="100000">
              <a:srgbClr val="0066FF"/>
            </a:gs>
          </a:gsLst>
          <a:lin ang="2700000" scaled="1"/>
        </a:gradFill>
        <a:ln xmlns:a="http://schemas.openxmlformats.org/drawingml/2006/main" w="12700">
          <a:solidFill>
            <a:srgbClr val="99CCFF"/>
          </a:solidFill>
          <a:round/>
          <a:headEnd/>
          <a:tailEnd/>
        </a:ln>
      </cdr:spPr>
      <cdr:txBody>
        <a:bodyPr xmlns:a="http://schemas.openxmlformats.org/drawingml/2006/main" lIns="0" tIns="0" rIns="0" bIns="0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eaLnBrk="0" hangingPunct="0">
            <a:lnSpc>
              <a:spcPct val="105000"/>
            </a:lnSpc>
          </a:pPr>
          <a:r>
            <a:rPr lang="it-IT" altLang="it-IT" sz="1800" b="1">
              <a:solidFill>
                <a:srgbClr val="FFFF00"/>
              </a:solidFill>
            </a:rPr>
            <a:t>ReNaM ’93-’15; n = 27.356</a:t>
          </a:r>
        </a:p>
        <a:p xmlns:a="http://schemas.openxmlformats.org/drawingml/2006/main">
          <a:pPr eaLnBrk="0" hangingPunct="0">
            <a:lnSpc>
              <a:spcPct val="105000"/>
            </a:lnSpc>
          </a:pPr>
          <a:r>
            <a:rPr lang="it-IT" altLang="it-IT" sz="1800" b="1">
              <a:solidFill>
                <a:srgbClr val="FFFFFF"/>
              </a:solidFill>
            </a:rPr>
            <a:t>PL 25.450</a:t>
          </a:r>
          <a:r>
            <a:rPr lang="it-IT" altLang="it-IT" sz="1800" b="1">
              <a:solidFill>
                <a:srgbClr val="FFFF00"/>
              </a:solidFill>
            </a:rPr>
            <a:t> </a:t>
          </a:r>
          <a:r>
            <a:rPr lang="it-IT" altLang="it-IT" sz="1800" b="1">
              <a:solidFill>
                <a:srgbClr val="FFFFFF"/>
              </a:solidFill>
            </a:rPr>
            <a:t>(93.0%);</a:t>
          </a:r>
          <a:r>
            <a:rPr lang="it-IT" altLang="it-IT" sz="1800" b="1">
              <a:solidFill>
                <a:srgbClr val="B2B2B2"/>
              </a:solidFill>
            </a:rPr>
            <a:t>  </a:t>
          </a:r>
          <a:r>
            <a:rPr lang="it-IT" altLang="it-IT" sz="1800" b="1">
              <a:solidFill>
                <a:srgbClr val="FF00FF"/>
              </a:solidFill>
            </a:rPr>
            <a:t>PE  1.769 (6.5%)</a:t>
          </a:r>
        </a:p>
        <a:p xmlns:a="http://schemas.openxmlformats.org/drawingml/2006/main">
          <a:pPr eaLnBrk="0" hangingPunct="0">
            <a:lnSpc>
              <a:spcPct val="105000"/>
            </a:lnSpc>
          </a:pPr>
          <a:r>
            <a:rPr lang="it-IT" altLang="it-IT" sz="1800" b="1">
              <a:solidFill>
                <a:srgbClr val="FFFF00"/>
              </a:solidFill>
            </a:rPr>
            <a:t>Peric.   58 (0.2%);</a:t>
          </a:r>
          <a:r>
            <a:rPr lang="it-IT" altLang="it-IT" sz="1800" b="1">
              <a:solidFill>
                <a:srgbClr val="B2B2B2"/>
              </a:solidFill>
            </a:rPr>
            <a:t>    </a:t>
          </a:r>
          <a:r>
            <a:rPr lang="it-IT" altLang="it-IT" sz="1800" b="1">
              <a:solidFill>
                <a:srgbClr val="00FFFF"/>
              </a:solidFill>
            </a:rPr>
            <a:t>TE       79 (0.3%)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0.56881</cdr:x>
      <cdr:y>0.47013</cdr:y>
    </cdr:from>
    <cdr:to>
      <cdr:x>0.97939</cdr:x>
      <cdr:y>0.59328</cdr:y>
    </cdr:to>
    <cdr:sp macro="" textlink="">
      <cdr:nvSpPr>
        <cdr:cNvPr id="3" name="AutoShape 10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464496" y="2369740"/>
          <a:ext cx="3222625" cy="620712"/>
        </a:xfrm>
        <a:prstGeom xmlns:a="http://schemas.openxmlformats.org/drawingml/2006/main" prst="roundRect">
          <a:avLst>
            <a:gd name="adj" fmla="val 16657"/>
          </a:avLst>
        </a:prstGeom>
        <a:gradFill xmlns:a="http://schemas.openxmlformats.org/drawingml/2006/main" rotWithShape="0">
          <a:gsLst>
            <a:gs pos="0">
              <a:srgbClr val="0066FF"/>
            </a:gs>
            <a:gs pos="50000">
              <a:srgbClr val="002F76"/>
            </a:gs>
            <a:gs pos="100000">
              <a:srgbClr val="0066FF"/>
            </a:gs>
          </a:gsLst>
          <a:lin ang="2700000" scaled="1"/>
        </a:gradFill>
        <a:ln xmlns:a="http://schemas.openxmlformats.org/drawingml/2006/main" w="12700">
          <a:solidFill>
            <a:srgbClr val="99CCFF"/>
          </a:solidFill>
          <a:round/>
          <a:headEnd/>
          <a:tailEnd/>
        </a:ln>
      </cdr:spPr>
      <cdr:txBody>
        <a:bodyPr xmlns:a="http://schemas.openxmlformats.org/drawingml/2006/main" lIns="18000" tIns="0" rIns="18000" bIns="0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 eaLnBrk="0" hangingPunct="0"/>
          <a:r>
            <a:rPr kumimoji="0" lang="pt-BR" altLang="it-IT" sz="1800" b="1" dirty="0">
              <a:solidFill>
                <a:srgbClr val="FFFFFF"/>
              </a:solidFill>
            </a:rPr>
            <a:t>dal 2002:</a:t>
          </a:r>
          <a:endParaRPr kumimoji="0" lang="pt-BR" altLang="it-IT" sz="2000" b="1" dirty="0">
            <a:solidFill>
              <a:srgbClr val="FFFFFF"/>
            </a:solidFill>
          </a:endParaRPr>
        </a:p>
        <a:p xmlns:a="http://schemas.openxmlformats.org/drawingml/2006/main">
          <a:pPr algn="ctr" eaLnBrk="0" hangingPunct="0"/>
          <a:r>
            <a:rPr kumimoji="0" lang="it-IT" altLang="it-IT" sz="1800" b="1" dirty="0">
              <a:solidFill>
                <a:srgbClr val="FFFF00"/>
              </a:solidFill>
            </a:rPr>
            <a:t>2</a:t>
          </a:r>
          <a:r>
            <a:rPr kumimoji="0" lang="pt-BR" altLang="it-IT" sz="1800" b="1" dirty="0">
              <a:solidFill>
                <a:srgbClr val="FFFF00"/>
              </a:solidFill>
            </a:rPr>
            <a:t>.</a:t>
          </a:r>
          <a:r>
            <a:rPr kumimoji="0" lang="it-IT" altLang="it-IT" sz="1800" b="1" dirty="0">
              <a:solidFill>
                <a:srgbClr val="FFFF00"/>
              </a:solidFill>
            </a:rPr>
            <a:t>279</a:t>
          </a:r>
          <a:r>
            <a:rPr kumimoji="0" lang="pt-BR" altLang="it-IT" sz="1600" b="1" dirty="0">
              <a:solidFill>
                <a:srgbClr val="FFFF00"/>
              </a:solidFill>
            </a:rPr>
            <a:t> MM  vs  </a:t>
          </a:r>
          <a:r>
            <a:rPr kumimoji="0" lang="it-IT" altLang="it-IT" sz="1800" b="1" dirty="0">
              <a:solidFill>
                <a:srgbClr val="FFFF00"/>
              </a:solidFill>
            </a:rPr>
            <a:t>2</a:t>
          </a:r>
          <a:r>
            <a:rPr kumimoji="0" lang="pt-BR" altLang="it-IT" sz="1800" b="1" dirty="0">
              <a:solidFill>
                <a:srgbClr val="FFFF00"/>
              </a:solidFill>
            </a:rPr>
            <a:t>.</a:t>
          </a:r>
          <a:r>
            <a:rPr kumimoji="0" lang="it-IT" altLang="it-IT" sz="1800" b="1" dirty="0">
              <a:solidFill>
                <a:srgbClr val="FFFF00"/>
              </a:solidFill>
            </a:rPr>
            <a:t>213</a:t>
          </a:r>
          <a:r>
            <a:rPr kumimoji="0" lang="pt-BR" altLang="it-IT" sz="1800" b="1" dirty="0">
              <a:solidFill>
                <a:srgbClr val="FFFF00"/>
              </a:solidFill>
            </a:rPr>
            <a:t> </a:t>
          </a:r>
          <a:r>
            <a:rPr kumimoji="0" lang="pt-BR" altLang="it-IT" sz="1600" b="1" dirty="0">
              <a:solidFill>
                <a:srgbClr val="FFFF00"/>
              </a:solidFill>
            </a:rPr>
            <a:t>InforMo</a:t>
          </a:r>
          <a:endParaRPr lang="it-IT" altLang="it-IT" sz="1600" b="1" dirty="0">
            <a:solidFill>
              <a:srgbClr val="FFFF00"/>
            </a:solidFill>
          </a:endParaRPr>
        </a:p>
      </cdr:txBody>
    </cdr:sp>
  </cdr:relSizeAnchor>
  <cdr:relSizeAnchor xmlns:cdr="http://schemas.openxmlformats.org/drawingml/2006/chartDrawing">
    <cdr:from>
      <cdr:x>0</cdr:x>
      <cdr:y>0.93667</cdr:y>
    </cdr:from>
    <cdr:to>
      <cdr:x>0.88993</cdr:x>
      <cdr:y>0.98735</cdr:y>
    </cdr:to>
    <cdr:sp macro="" textlink="">
      <cdr:nvSpPr>
        <cdr:cNvPr id="4" name="Rectangle 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5985024"/>
          <a:ext cx="8137525" cy="3238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lIns="91388" tIns="45705" rIns="91388" bIns="45705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umimoji="1" sz="30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eaLnBrk="0" hangingPunct="0"/>
          <a:r>
            <a:rPr kumimoji="0" lang="it-IT" altLang="it-IT" sz="1500" b="1" i="1" dirty="0">
              <a:solidFill>
                <a:srgbClr val="CCCCFF"/>
              </a:solidFill>
            </a:rPr>
            <a:t>Fonte: Rapporti Annuali INAIL </a:t>
          </a:r>
          <a:r>
            <a:rPr kumimoji="0" lang="it-IT" altLang="it-IT" sz="1500" b="1" i="1" dirty="0" smtClean="0">
              <a:solidFill>
                <a:srgbClr val="CCCCFF"/>
              </a:solidFill>
            </a:rPr>
            <a:t>1999-2020; </a:t>
          </a:r>
          <a:r>
            <a:rPr kumimoji="0" lang="it-IT" altLang="it-IT" sz="1500" b="1" i="1" dirty="0">
              <a:solidFill>
                <a:srgbClr val="CCCCFF"/>
              </a:solidFill>
            </a:rPr>
            <a:t>Registro Mesoteliomi RE-R </a:t>
          </a:r>
          <a:r>
            <a:rPr kumimoji="0" lang="it-IT" altLang="it-IT" sz="1500" b="1" i="1" dirty="0" err="1">
              <a:solidFill>
                <a:srgbClr val="CCCCFF"/>
              </a:solidFill>
            </a:rPr>
            <a:t>agg</a:t>
          </a:r>
          <a:r>
            <a:rPr kumimoji="0" lang="it-IT" altLang="it-IT" sz="1500" b="1" i="1" dirty="0">
              <a:solidFill>
                <a:srgbClr val="CCCCFF"/>
              </a:solidFill>
            </a:rPr>
            <a:t>. </a:t>
          </a:r>
          <a:r>
            <a:rPr kumimoji="0" lang="it-IT" altLang="it-IT" sz="1500" b="1" i="1" dirty="0" smtClean="0">
              <a:solidFill>
                <a:srgbClr val="CCCCFF"/>
              </a:solidFill>
            </a:rPr>
            <a:t>30/06/2020</a:t>
          </a:r>
          <a:endParaRPr kumimoji="0" lang="it-IT" altLang="it-IT" sz="1500" b="1" i="1" dirty="0">
            <a:solidFill>
              <a:srgbClr val="CCCCFF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44950" cy="4889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371" tIns="45687" rIns="91371" bIns="45687" numCol="1" anchor="t" anchorCtr="0" compatLnSpc="1">
            <a:prstTxWarp prst="textNoShape">
              <a:avLst/>
            </a:prstTxWarp>
          </a:bodyPr>
          <a:lstStyle>
            <a:lvl1pPr defTabSz="914923" eaLnBrk="0" hangingPunct="0">
              <a:spcBef>
                <a:spcPct val="0"/>
              </a:spcBef>
              <a:defRPr kumimoji="0" sz="1200" b="1" dirty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r>
              <a:rPr lang="it-IT" altLang="it-IT"/>
              <a:t>Antonio Romanelli: Incontro Dir. RE-R</a:t>
            </a:r>
            <a:r>
              <a:rPr lang="it-IT" altLang="it-IT" sz="800"/>
              <a:t> INAIL</a:t>
            </a:r>
            <a:r>
              <a:rPr lang="it-IT" altLang="it-IT"/>
              <a:t> </a:t>
            </a:r>
          </a:p>
          <a:p>
            <a:pPr>
              <a:defRPr/>
            </a:pPr>
            <a:r>
              <a:rPr lang="it-IT" altLang="it-IT"/>
              <a:t>Ambulatori amianto ReM e INAIL: percorso tutela MM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264025" y="0"/>
            <a:ext cx="2519363" cy="4889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371" tIns="45687" rIns="91371" bIns="45687" numCol="1" anchor="t" anchorCtr="0" compatLnSpc="1">
            <a:prstTxWarp prst="textNoShape">
              <a:avLst/>
            </a:prstTxWarp>
          </a:bodyPr>
          <a:lstStyle>
            <a:lvl1pPr algn="r" defTabSz="914923" eaLnBrk="0" hangingPunct="0">
              <a:spcBef>
                <a:spcPct val="0"/>
              </a:spcBef>
              <a:defRPr kumimoji="0" sz="1200" b="1" dirty="0" smtClean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it-IT" altLang="it-IT"/>
          </a:p>
          <a:p>
            <a:pPr>
              <a:defRPr/>
            </a:pPr>
            <a:r>
              <a:rPr lang="it-IT" altLang="it-IT"/>
              <a:t>Bologna 14 gennaio 2020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7688"/>
            <a:ext cx="6369050" cy="4889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371" tIns="45687" rIns="91371" bIns="45687" numCol="1" anchor="b" anchorCtr="0" compatLnSpc="1">
            <a:prstTxWarp prst="textNoShape">
              <a:avLst/>
            </a:prstTxWarp>
          </a:bodyPr>
          <a:lstStyle>
            <a:lvl1pPr defTabSz="914923" eaLnBrk="0" hangingPunct="0">
              <a:spcBef>
                <a:spcPct val="0"/>
              </a:spcBef>
              <a:defRPr kumimoji="0" sz="1200" b="1" dirty="0" smtClean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r>
              <a:rPr lang="it-IT" altLang="it-IT"/>
              <a:t>A. Romanelli: La sorveglianza epidemiologicadel mesotelioma maligno in Emilia-Romagna</a:t>
            </a:r>
          </a:p>
          <a:p>
            <a:pPr>
              <a:defRPr/>
            </a:pPr>
            <a:endParaRPr lang="it-IT" altLang="it-IT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007100" y="9437688"/>
            <a:ext cx="776288" cy="4889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371" tIns="45687" rIns="91371" bIns="45687" numCol="1" anchor="b" anchorCtr="0" compatLnSpc="1">
            <a:prstTxWarp prst="textNoShape">
              <a:avLst/>
            </a:prstTxWarp>
          </a:bodyPr>
          <a:lstStyle>
            <a:lvl1pPr algn="r" defTabSz="914923" eaLnBrk="0" hangingPunct="0">
              <a:spcBef>
                <a:spcPct val="0"/>
              </a:spcBef>
              <a:defRPr kumimoji="0"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C6DD5D60-B13E-44E4-B3AA-9BA6ABC5D6B7}" type="slidenum">
              <a:rPr lang="it-IT" altLang="it-IT"/>
              <a:pPr>
                <a:defRPr/>
              </a:pPr>
              <a:t>‹N›</a:t>
            </a:fld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1117578855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0050" cy="4889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371" tIns="45687" rIns="91371" bIns="45687" numCol="1" anchor="t" anchorCtr="0" compatLnSpc="1">
            <a:prstTxWarp prst="textNoShape">
              <a:avLst/>
            </a:prstTxWarp>
          </a:bodyPr>
          <a:lstStyle>
            <a:lvl1pPr defTabSz="914923" eaLnBrk="0" hangingPunct="0">
              <a:spcBef>
                <a:spcPct val="0"/>
              </a:spcBef>
              <a:defRPr kumimoji="0"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r>
              <a:rPr lang="it-IT" altLang="it-IT"/>
              <a:t>III Assemblea AFeVA - Bologna 18/03/2017</a:t>
            </a:r>
          </a:p>
        </p:txBody>
      </p:sp>
      <p:sp>
        <p:nvSpPr>
          <p:cNvPr id="2253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43338" y="0"/>
            <a:ext cx="2940050" cy="4889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371" tIns="45687" rIns="91371" bIns="45687" numCol="1" anchor="t" anchorCtr="0" compatLnSpc="1">
            <a:prstTxWarp prst="textNoShape">
              <a:avLst/>
            </a:prstTxWarp>
          </a:bodyPr>
          <a:lstStyle>
            <a:lvl1pPr algn="r" defTabSz="914923" eaLnBrk="0" hangingPunct="0">
              <a:spcBef>
                <a:spcPct val="0"/>
              </a:spcBef>
              <a:defRPr kumimoji="0"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34852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36600"/>
            <a:ext cx="4924425" cy="3694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676775"/>
            <a:ext cx="4973638" cy="451326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371" tIns="45687" rIns="91371" bIns="456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2253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7688"/>
            <a:ext cx="2940050" cy="4889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371" tIns="45687" rIns="91371" bIns="45687" numCol="1" anchor="b" anchorCtr="0" compatLnSpc="1">
            <a:prstTxWarp prst="textNoShape">
              <a:avLst/>
            </a:prstTxWarp>
          </a:bodyPr>
          <a:lstStyle>
            <a:lvl1pPr defTabSz="914923" eaLnBrk="0" hangingPunct="0">
              <a:spcBef>
                <a:spcPct val="0"/>
              </a:spcBef>
              <a:defRPr kumimoji="0"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r>
              <a:rPr lang="it-IT" altLang="it-IT"/>
              <a:t>Antonio Romanelli - ReM Emilia-Romagna</a:t>
            </a:r>
          </a:p>
        </p:txBody>
      </p:sp>
      <p:sp>
        <p:nvSpPr>
          <p:cNvPr id="2253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3338" y="9437688"/>
            <a:ext cx="2940050" cy="4889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371" tIns="45687" rIns="91371" bIns="45687" numCol="1" anchor="b" anchorCtr="0" compatLnSpc="1">
            <a:prstTxWarp prst="textNoShape">
              <a:avLst/>
            </a:prstTxWarp>
          </a:bodyPr>
          <a:lstStyle>
            <a:lvl1pPr algn="r" defTabSz="914923" eaLnBrk="0" hangingPunct="0">
              <a:spcBef>
                <a:spcPct val="0"/>
              </a:spcBef>
              <a:defRPr kumimoji="0"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2012E96E-7723-4D58-B427-FC3FDA9B783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33759866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1" name="Rectangle 7"/>
          <p:cNvSpPr txBox="1">
            <a:spLocks noGrp="1" noChangeArrowheads="1"/>
          </p:cNvSpPr>
          <p:nvPr/>
        </p:nvSpPr>
        <p:spPr bwMode="auto">
          <a:xfrm>
            <a:off x="3843338" y="9436100"/>
            <a:ext cx="29400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531" tIns="45267" rIns="90531" bIns="45267" anchor="b"/>
          <a:lstStyle/>
          <a:p>
            <a:pPr algn="r" defTabSz="903288" eaLnBrk="0" hangingPunct="0"/>
            <a:fld id="{8A012912-183F-4CF5-9679-F1F2D69EC247}" type="slidenum">
              <a:rPr kumimoji="0" lang="it-IT" altLang="it-IT" sz="1200">
                <a:latin typeface="Times New Roman" pitchFamily="18" charset="0"/>
              </a:rPr>
              <a:pPr algn="r" defTabSz="903288" eaLnBrk="0" hangingPunct="0"/>
              <a:t>1</a:t>
            </a:fld>
            <a:endParaRPr kumimoji="0" lang="it-IT" altLang="it-IT" sz="1200">
              <a:latin typeface="Times New Roman" pitchFamily="18" charset="0"/>
            </a:endParaRPr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38188"/>
            <a:ext cx="4922837" cy="3692525"/>
          </a:xfrm>
          <a:ln/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676775"/>
            <a:ext cx="4973638" cy="4511675"/>
          </a:xfrm>
          <a:noFill/>
        </p:spPr>
        <p:txBody>
          <a:bodyPr lIns="90531" tIns="45267" rIns="90531" bIns="45267"/>
          <a:lstStyle/>
          <a:p>
            <a:endParaRPr lang="it-IT" altLang="it-IT" dirty="0" smtClean="0"/>
          </a:p>
        </p:txBody>
      </p:sp>
      <p:sp>
        <p:nvSpPr>
          <p:cNvPr id="337924" name="Segnaposto intestazione 1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12813"/>
            <a:r>
              <a:rPr lang="it-IT" altLang="it-IT" smtClean="0">
                <a:cs typeface="Arial" charset="0"/>
              </a:rPr>
              <a:t>III Assemblea AFeVA - Bologna 18/03/2017</a:t>
            </a:r>
          </a:p>
        </p:txBody>
      </p:sp>
      <p:sp>
        <p:nvSpPr>
          <p:cNvPr id="337925" name="Segnaposto piè di pagina 2"/>
          <p:cNvSpPr>
            <a:spLocks noGrp="1"/>
          </p:cNvSpPr>
          <p:nvPr>
            <p:ph type="ftr" sz="quarter" idx="4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12813"/>
            <a:r>
              <a:rPr lang="it-IT" altLang="it-IT" smtClean="0">
                <a:cs typeface="Arial" charset="0"/>
              </a:rPr>
              <a:t>Antonio Romanelli - ReM Emilia-Romagna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0275" y="736600"/>
            <a:ext cx="4926013" cy="3695700"/>
          </a:xfrm>
          <a:ln/>
        </p:spPr>
      </p:sp>
      <p:sp>
        <p:nvSpPr>
          <p:cNvPr id="3491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7863" y="4714875"/>
            <a:ext cx="5427662" cy="4465638"/>
          </a:xfrm>
          <a:noFill/>
        </p:spPr>
        <p:txBody>
          <a:bodyPr lIns="95416" tIns="47707" rIns="95416" bIns="47707"/>
          <a:lstStyle/>
          <a:p>
            <a:pPr defTabSz="455613"/>
            <a:endParaRPr lang="it-IT" altLang="it-IT" smtClean="0"/>
          </a:p>
        </p:txBody>
      </p:sp>
      <p:sp>
        <p:nvSpPr>
          <p:cNvPr id="186371" name="Segnaposto intestazione 1"/>
          <p:cNvSpPr>
            <a:spLocks noGrp="1"/>
          </p:cNvSpPr>
          <p:nvPr>
            <p:ph type="hdr" sz="quarter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it-IT" altLang="it-IT" smtClean="0">
                <a:solidFill>
                  <a:prstClr val="black"/>
                </a:solidFill>
              </a:rPr>
              <a:t>III Assemblea AFeVA - Bologna 18/03/2017</a:t>
            </a:r>
          </a:p>
        </p:txBody>
      </p:sp>
      <p:sp>
        <p:nvSpPr>
          <p:cNvPr id="186372" name="Segnaposto piè di pagina 2"/>
          <p:cNvSpPr>
            <a:spLocks noGrp="1"/>
          </p:cNvSpPr>
          <p:nvPr>
            <p:ph type="ftr" sz="quarter" idx="4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it-IT" altLang="it-IT" smtClean="0">
                <a:solidFill>
                  <a:prstClr val="black"/>
                </a:solidFill>
              </a:rPr>
              <a:t>Antonio Romanelli - ReM Emilia-Romagna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1" name="Rectangle 1031"/>
          <p:cNvSpPr txBox="1">
            <a:spLocks noGrp="1" noChangeArrowheads="1"/>
          </p:cNvSpPr>
          <p:nvPr/>
        </p:nvSpPr>
        <p:spPr bwMode="auto">
          <a:xfrm>
            <a:off x="3843338" y="9437688"/>
            <a:ext cx="29400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71" tIns="45687" rIns="91371" bIns="45687" anchor="b"/>
          <a:lstStyle/>
          <a:p>
            <a:pPr algn="r" defTabSz="912813" eaLnBrk="0" hangingPunct="0"/>
            <a:fld id="{AB0DDDF6-0296-4939-8C37-0BF837D6DB48}" type="slidenum">
              <a:rPr kumimoji="0" lang="it-IT" altLang="it-IT" sz="1200">
                <a:solidFill>
                  <a:srgbClr val="000000"/>
                </a:solidFill>
                <a:latin typeface="Times New Roman" pitchFamily="18" charset="0"/>
              </a:rPr>
              <a:pPr algn="r" defTabSz="912813" eaLnBrk="0" hangingPunct="0"/>
              <a:t>12</a:t>
            </a:fld>
            <a:endParaRPr kumimoji="0" lang="it-IT" altLang="it-IT" sz="12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53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5038" y="736600"/>
            <a:ext cx="4921250" cy="3692525"/>
          </a:xfrm>
          <a:ln/>
        </p:spPr>
      </p:sp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it-IT" altLang="it-IT" smtClean="0"/>
          </a:p>
        </p:txBody>
      </p:sp>
      <p:sp>
        <p:nvSpPr>
          <p:cNvPr id="136197" name="Segnaposto intestazione 1"/>
          <p:cNvSpPr>
            <a:spLocks noGrp="1"/>
          </p:cNvSpPr>
          <p:nvPr>
            <p:ph type="hdr" sz="quarter"/>
          </p:nvPr>
        </p:nvSpPr>
        <p:spPr/>
        <p:txBody>
          <a:bodyPr/>
          <a:lstStyle>
            <a:lvl1pPr defTabSz="9139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5163" indent="-286601" defTabSz="9139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6404" indent="-229280" defTabSz="9139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4965" indent="-229280" defTabSz="9139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63527" indent="-229280" defTabSz="9139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22089" indent="-229280" defTabSz="9139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80651" indent="-229280" defTabSz="9139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39212" indent="-229280" defTabSz="9139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97773" indent="-229280" defTabSz="9139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kumimoji="0" lang="it-IT" altLang="it-IT" smtClean="0">
                <a:solidFill>
                  <a:prstClr val="black"/>
                </a:solidFill>
              </a:rPr>
              <a:t>III Assemblea AFeVA - Bologna 18/03/2017</a:t>
            </a:r>
          </a:p>
        </p:txBody>
      </p:sp>
      <p:sp>
        <p:nvSpPr>
          <p:cNvPr id="136198" name="Segnaposto piè di pagina 2"/>
          <p:cNvSpPr>
            <a:spLocks noGrp="1"/>
          </p:cNvSpPr>
          <p:nvPr>
            <p:ph type="ftr" sz="quarter" idx="4"/>
          </p:nvPr>
        </p:nvSpPr>
        <p:spPr/>
        <p:txBody>
          <a:bodyPr/>
          <a:lstStyle>
            <a:lvl1pPr defTabSz="9139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5163" indent="-286601" defTabSz="9139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6404" indent="-229280" defTabSz="9139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4965" indent="-229280" defTabSz="9139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63527" indent="-229280" defTabSz="9139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22089" indent="-229280" defTabSz="9139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80651" indent="-229280" defTabSz="9139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39212" indent="-229280" defTabSz="9139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97773" indent="-229280" defTabSz="9139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kumimoji="0" lang="it-IT" altLang="it-IT" smtClean="0">
                <a:solidFill>
                  <a:prstClr val="black"/>
                </a:solidFill>
              </a:rPr>
              <a:t>Antonio Romanelli - ReM Emilia-Romagna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5038" y="738188"/>
            <a:ext cx="4916487" cy="3689350"/>
          </a:xfrm>
          <a:ln/>
        </p:spPr>
      </p:sp>
      <p:sp>
        <p:nvSpPr>
          <p:cNvPr id="2211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047" y="4674619"/>
            <a:ext cx="4975294" cy="4514488"/>
          </a:xfrm>
          <a:noFill/>
        </p:spPr>
        <p:txBody>
          <a:bodyPr/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3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36600"/>
            <a:ext cx="4927600" cy="3695700"/>
          </a:xfrm>
          <a:ln/>
        </p:spPr>
      </p:sp>
      <p:sp>
        <p:nvSpPr>
          <p:cNvPr id="397314" name="Segnaposto note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2485" tIns="46242" rIns="92485" bIns="46242"/>
          <a:lstStyle/>
          <a:p>
            <a:endParaRPr lang="it-IT" altLang="it-IT" smtClean="0"/>
          </a:p>
        </p:txBody>
      </p:sp>
      <p:sp>
        <p:nvSpPr>
          <p:cNvPr id="397315" name="Segnaposto numero diapositiva 3"/>
          <p:cNvSpPr txBox="1">
            <a:spLocks noGrp="1"/>
          </p:cNvSpPr>
          <p:nvPr/>
        </p:nvSpPr>
        <p:spPr bwMode="auto">
          <a:xfrm>
            <a:off x="3843338" y="9436100"/>
            <a:ext cx="29400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485" tIns="46242" rIns="92485" bIns="46242" anchor="b"/>
          <a:lstStyle/>
          <a:p>
            <a:pPr algn="r" defTabSz="923925" eaLnBrk="0" hangingPunct="0"/>
            <a:fld id="{8D8028BB-E923-4A11-BB8B-77AB84987AD5}" type="slidenum">
              <a:rPr kumimoji="0" lang="it-IT" altLang="it-IT" sz="1200">
                <a:solidFill>
                  <a:srgbClr val="000000"/>
                </a:solidFill>
                <a:latin typeface="Times New Roman" pitchFamily="18" charset="0"/>
              </a:rPr>
              <a:pPr algn="r" defTabSz="923925" eaLnBrk="0" hangingPunct="0"/>
              <a:t>16</a:t>
            </a:fld>
            <a:endParaRPr kumimoji="0" lang="it-IT" altLang="it-IT" sz="120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1" name="Rectangle 7"/>
          <p:cNvSpPr txBox="1">
            <a:spLocks noGrp="1" noChangeArrowheads="1"/>
          </p:cNvSpPr>
          <p:nvPr/>
        </p:nvSpPr>
        <p:spPr bwMode="auto">
          <a:xfrm>
            <a:off x="3843338" y="9436100"/>
            <a:ext cx="29400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531" tIns="45267" rIns="90531" bIns="45267" anchor="b"/>
          <a:lstStyle/>
          <a:p>
            <a:pPr algn="r" defTabSz="903288" eaLnBrk="0" hangingPunct="0"/>
            <a:fld id="{8A012912-183F-4CF5-9679-F1F2D69EC247}" type="slidenum">
              <a:rPr kumimoji="0" lang="it-IT" altLang="it-IT" sz="1200">
                <a:solidFill>
                  <a:prstClr val="black"/>
                </a:solidFill>
                <a:latin typeface="Times New Roman" pitchFamily="18" charset="0"/>
              </a:rPr>
              <a:pPr algn="r" defTabSz="903288" eaLnBrk="0" hangingPunct="0"/>
              <a:t>17</a:t>
            </a:fld>
            <a:endParaRPr kumimoji="0" lang="it-IT" altLang="it-IT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38188"/>
            <a:ext cx="4922837" cy="3692525"/>
          </a:xfrm>
          <a:ln/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676775"/>
            <a:ext cx="4973638" cy="4511675"/>
          </a:xfrm>
          <a:noFill/>
        </p:spPr>
        <p:txBody>
          <a:bodyPr lIns="90531" tIns="45267" rIns="90531" bIns="45267"/>
          <a:lstStyle/>
          <a:p>
            <a:endParaRPr lang="it-IT" altLang="it-IT" dirty="0" smtClean="0"/>
          </a:p>
        </p:txBody>
      </p:sp>
      <p:sp>
        <p:nvSpPr>
          <p:cNvPr id="337924" name="Segnaposto intestazione 1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12813"/>
            <a:r>
              <a:rPr lang="it-IT" altLang="it-IT" smtClean="0">
                <a:solidFill>
                  <a:prstClr val="black"/>
                </a:solidFill>
              </a:rPr>
              <a:t>III Assemblea AFeVA - Bologna 18/03/2017</a:t>
            </a:r>
          </a:p>
        </p:txBody>
      </p:sp>
      <p:sp>
        <p:nvSpPr>
          <p:cNvPr id="337925" name="Segnaposto piè di pagina 2"/>
          <p:cNvSpPr>
            <a:spLocks noGrp="1"/>
          </p:cNvSpPr>
          <p:nvPr>
            <p:ph type="ftr" sz="quarter" idx="4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12813"/>
            <a:r>
              <a:rPr lang="it-IT" altLang="it-IT" smtClean="0">
                <a:solidFill>
                  <a:prstClr val="black"/>
                </a:solidFill>
              </a:rPr>
              <a:t>Antonio Romanelli - ReM Emilia-Romagna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3" name="Rectangle 1031"/>
          <p:cNvSpPr txBox="1">
            <a:spLocks noGrp="1" noChangeArrowheads="1"/>
          </p:cNvSpPr>
          <p:nvPr/>
        </p:nvSpPr>
        <p:spPr bwMode="auto">
          <a:xfrm>
            <a:off x="3843338" y="9437688"/>
            <a:ext cx="29400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71" tIns="45687" rIns="91371" bIns="45687" anchor="b"/>
          <a:lstStyle/>
          <a:p>
            <a:pPr algn="r" defTabSz="912813" eaLnBrk="0" hangingPunct="0"/>
            <a:fld id="{FFF7B8AA-E3D1-4B59-9F9E-E7732A62D185}" type="slidenum">
              <a:rPr kumimoji="0" lang="it-IT" altLang="it-IT" sz="1200">
                <a:solidFill>
                  <a:srgbClr val="000000"/>
                </a:solidFill>
                <a:latin typeface="Times New Roman" pitchFamily="18" charset="0"/>
              </a:rPr>
              <a:pPr algn="r" defTabSz="912813" eaLnBrk="0" hangingPunct="0"/>
              <a:t>23</a:t>
            </a:fld>
            <a:endParaRPr kumimoji="0" lang="it-IT" altLang="it-IT" sz="12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0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5038" y="736600"/>
            <a:ext cx="4921250" cy="3692525"/>
          </a:xfrm>
          <a:ln/>
        </p:spPr>
      </p:sp>
      <p:sp>
        <p:nvSpPr>
          <p:cNvPr id="3409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it-IT" altLang="it-IT" smtClean="0"/>
          </a:p>
        </p:txBody>
      </p:sp>
      <p:sp>
        <p:nvSpPr>
          <p:cNvPr id="340996" name="Segnaposto intestazione 1"/>
          <p:cNvSpPr>
            <a:spLocks noGrp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12813"/>
            <a:r>
              <a:rPr lang="it-IT" altLang="it-IT" smtClean="0">
                <a:solidFill>
                  <a:prstClr val="black"/>
                </a:solidFill>
              </a:rPr>
              <a:t>III Assemblea AFeVA - Bologna 18/03/2017</a:t>
            </a:r>
          </a:p>
        </p:txBody>
      </p:sp>
      <p:sp>
        <p:nvSpPr>
          <p:cNvPr id="340997" name="Segnaposto piè di pagina 2"/>
          <p:cNvSpPr>
            <a:spLocks noGrp="1"/>
          </p:cNvSpPr>
          <p:nvPr>
            <p:ph type="ftr" sz="quarter" idx="4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12813"/>
            <a:r>
              <a:rPr lang="it-IT" altLang="it-IT" smtClean="0">
                <a:solidFill>
                  <a:prstClr val="black"/>
                </a:solidFill>
              </a:rPr>
              <a:t>Antonio Romanelli - ReM Emilia-Romagna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Rectangle 1031"/>
          <p:cNvSpPr txBox="1">
            <a:spLocks noGrp="1" noChangeArrowheads="1"/>
          </p:cNvSpPr>
          <p:nvPr/>
        </p:nvSpPr>
        <p:spPr bwMode="auto">
          <a:xfrm>
            <a:off x="3843338" y="9437688"/>
            <a:ext cx="29400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71" tIns="45687" rIns="91371" bIns="45687" anchor="b"/>
          <a:lstStyle/>
          <a:p>
            <a:pPr algn="r" defTabSz="912813" eaLnBrk="0" hangingPunct="0"/>
            <a:fld id="{3E298149-8782-4134-9556-7BDEB75126AF}" type="slidenum">
              <a:rPr kumimoji="0" lang="it-IT" altLang="it-IT" sz="1200">
                <a:solidFill>
                  <a:srgbClr val="000000"/>
                </a:solidFill>
                <a:latin typeface="Times New Roman" pitchFamily="18" charset="0"/>
              </a:rPr>
              <a:pPr algn="r" defTabSz="912813" eaLnBrk="0" hangingPunct="0"/>
              <a:t>24</a:t>
            </a:fld>
            <a:endParaRPr kumimoji="0" lang="it-IT" altLang="it-IT" sz="12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3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5038" y="736600"/>
            <a:ext cx="4921250" cy="3692525"/>
          </a:xfrm>
          <a:ln/>
        </p:spPr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it-IT" altLang="it-IT" smtClean="0"/>
          </a:p>
        </p:txBody>
      </p:sp>
      <p:sp>
        <p:nvSpPr>
          <p:cNvPr id="132101" name="Segnaposto intestazione 1"/>
          <p:cNvSpPr>
            <a:spLocks noGrp="1"/>
          </p:cNvSpPr>
          <p:nvPr>
            <p:ph type="hdr" sz="quarter"/>
          </p:nvPr>
        </p:nvSpPr>
        <p:spPr/>
        <p:txBody>
          <a:bodyPr/>
          <a:lstStyle>
            <a:lvl1pPr defTabSz="9139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5163" indent="-286601" defTabSz="9139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6404" indent="-229280" defTabSz="9139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4965" indent="-229280" defTabSz="9139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63527" indent="-229280" defTabSz="9139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22089" indent="-229280" defTabSz="9139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80651" indent="-229280" defTabSz="9139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39212" indent="-229280" defTabSz="9139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97773" indent="-229280" defTabSz="9139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kumimoji="0" lang="it-IT" altLang="it-IT">
                <a:solidFill>
                  <a:prstClr val="black"/>
                </a:solidFill>
              </a:rPr>
              <a:t>III Assemblea AFeVA - Bologna 18/03/2017</a:t>
            </a:r>
          </a:p>
        </p:txBody>
      </p:sp>
      <p:sp>
        <p:nvSpPr>
          <p:cNvPr id="132102" name="Segnaposto piè di pagina 2"/>
          <p:cNvSpPr>
            <a:spLocks noGrp="1"/>
          </p:cNvSpPr>
          <p:nvPr>
            <p:ph type="ftr" sz="quarter" idx="4"/>
          </p:nvPr>
        </p:nvSpPr>
        <p:spPr/>
        <p:txBody>
          <a:bodyPr/>
          <a:lstStyle>
            <a:lvl1pPr defTabSz="9139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5163" indent="-286601" defTabSz="9139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6404" indent="-229280" defTabSz="9139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4965" indent="-229280" defTabSz="9139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63527" indent="-229280" defTabSz="9139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22089" indent="-229280" defTabSz="9139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80651" indent="-229280" defTabSz="9139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39212" indent="-229280" defTabSz="9139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97773" indent="-229280" defTabSz="9139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kumimoji="0" lang="it-IT" altLang="it-IT">
                <a:solidFill>
                  <a:prstClr val="black"/>
                </a:solidFill>
              </a:rPr>
              <a:t>Antonio Romanelli - ReM Emilia-Romagna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509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D8B09-4E97-4FEB-828F-2DB5F9B9B34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6DADC-AD1F-416C-AB34-15EA5DE923EA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8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DA932-E698-44B3-8A4A-D4D9109F77E5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3A0AAC-2076-4266-AA4A-4FFA682BA1B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B1146-B114-4362-96E8-26D02E1DAA3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AD893-6FDE-4808-BEAD-8C89A93A64EC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92C64-D683-41CC-965C-1D03D69C2AE8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8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1" y="27312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8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EF8F7-20D9-45BF-A391-4A04C8B9F74F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0E9F3-9807-42F1-A7FA-0F470C7B149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A2C58-0B99-4743-B903-6E91E0E9CB65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B599B-6964-4FDD-8115-31DC0B184B9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olo, diagramma o organi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SmartArt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45479-B2C3-402A-B41D-86DAE9F0A7CC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6F84C-5202-4B7E-BFA7-52EF2F3C41A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93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C34CAE1F-823A-4328-94F8-62BBEA590619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FF23B07C-BC1D-45FB-B6D3-315A57AA4D78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6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E0BEEEAC-8A09-4DF4-AEB6-086CA0EE6329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88F70A1D-FBB4-4FA3-8545-8F9107BC09C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22A651A7-3E32-4770-A0BF-EBAFC0137DA1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30412FE3-C771-4D64-9B71-9C461E1BDDCC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854A0C3D-CA5F-4D94-9923-CA931C3221B5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1" y="27311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806385D5-D2F8-4F99-862C-90E585F44C7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35041572-C604-4508-A559-E05C4759AD5F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4B7B230B-F75F-4BA5-9F65-DCD4DD78D627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070ABE48-EF5D-4775-BDF0-2A962544ECD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olo, diagramma o organi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SmartArt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0D37C860-9312-4FA5-AB5A-E3EBEA12F40C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29147195-D5B1-48FA-9B3E-71C30E97AA79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68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fld id="{17618C55-48B5-4DE5-BE8C-8A0C41C72860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fld id="{300FB109-34A1-4251-8E58-958193C5A5C2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435" y="440694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fld id="{F6B21E96-7BA4-42C6-8208-C88B87E0067A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3" y="1981200"/>
            <a:ext cx="381586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2338" y="1981200"/>
            <a:ext cx="381586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fld id="{26A7E46A-85AF-4595-82AE-308123BDDD9C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291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291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fld id="{01487BCB-8F80-4157-9282-C1BDFFD72C49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fld id="{42B3E2C4-AF9A-4953-9872-2B19D406E30A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7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538" y="273092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7" y="1435103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fld id="{E27017DA-930E-4047-BC7C-3CDFCDE62DA0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fld id="{03885171-EA08-4488-8916-2F14F005B2F3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fld id="{CFCD39FF-5270-4628-BF17-32D82FB8CA7A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22" y="609600"/>
            <a:ext cx="5688623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fld id="{D0345350-27BA-4659-B9E8-053498135E99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spcBef>
                <a:spcPct val="50000"/>
              </a:spcBef>
              <a:defRPr/>
            </a:lvl1pPr>
          </a:lstStyle>
          <a:p>
            <a:pPr>
              <a:defRPr/>
            </a:pPr>
            <a:fld id="{CC1916C9-88A3-4EAB-A3D8-D7CFB8D7FCF2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AFAA1FFB-D473-493F-9CE3-5C98D3761A3A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ABCD8399-343C-4592-AC11-5456599ECB17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56F686EC-4040-48D2-AEDB-05A85AA9CBA6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F2E01C53-AE89-418C-AD3A-400EC1235ABC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285046C6-E96B-43D1-9499-7E73858C1CF9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D729BF2E-75D9-4FC8-9E71-7B631D1D7956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0DA55FBF-2DDF-4BB1-B17A-22D1887D754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1" y="27308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C8BCEB78-67B6-4323-9EFC-48873DF27BC1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50D6C5D4-D79B-42CA-9DFA-2DE011EE2B19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900CE9CE-3A09-40FE-A9A2-3FA950944BFE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E857BE65-D86E-4C75-A5C3-4A9F6A2DB5EE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olo, diagramma o organi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SmartArt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25634393-D38B-496A-B32D-0F0FC7E9270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3BFCC911-9430-415C-B73D-474960AA53B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386FA-26E1-4BEC-BED0-C60A0F3C3D1C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A479D-FB78-41C0-8519-9DF0C71243DF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159AFD-3D52-4B9B-B03D-3485DBFA3BD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EEF2D-3F87-4908-A4CD-2C9A00661189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3A53F-DCFE-4592-BA1F-0465BBEF20A6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6F64E-5DEA-4DDC-827D-95A10BF27576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C4111-FF78-4FE0-B92C-8F82A10EA355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1" y="27308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0D7936-5F64-4648-8B21-9E49BB5337B4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FDB234-9702-4BC6-9170-29BCA238FFE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300BF-5743-47F4-9FE7-E88DE093DC95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D8617E-519F-4324-BA3B-2645F33FB177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olo, diagramma o organi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SmartArt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F88A3E-E954-40C3-AAA0-E11F12F34E6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9C917-0A58-4618-8489-C2E1305EC32C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9CC6664C-EDF1-4AC3-9895-9E177E03DE17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533C4FC7-AB3E-4747-BAE3-67C3F21CEC99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C2B1AC06-96EB-41E2-81BD-0E9FC790CFB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41D4763A-2491-4F1A-8E93-1C51858C121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510391CC-65F8-46DE-BAF0-B75997A4DE21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CAC7FBF0-56F6-456A-A4E7-1BF7C6A9280E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1" y="27308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43DA8D9C-B572-41DB-B6F0-1C7CB01691B7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4E08C4E7-2824-4741-8013-B2C658C23E3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A75372DA-A2F4-4BC6-9F33-73C33B2E9C8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8008648B-CD08-46FC-B978-2C4454211B6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olo, diagramma o organi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SmartArt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A2307887-A266-4A6B-ADBD-D3CCCFB5EF4E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0203B255-E6C1-43FA-BC63-FABBBEE223A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FBC8FD-7FDE-4C9E-84A1-5A7FD1C0DF9B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07DA5-4C47-4D74-908D-53B0B5879589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8B6AF-14B8-4C22-8761-B0CF6C49E3C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D27B1-D71D-4600-AC45-EDC188AF3ED4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84C287-1DB3-4A41-9C99-53A141A1321A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F7B4D-42C2-485C-92C6-0316185690F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463BB-E1EA-43EC-854E-0CE9D9BD98F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1" y="27308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F8938-4372-4653-BAA2-10981C48A1C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AD4A5-D532-4605-AEC3-18B742C449D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D9E47-7E9C-485D-942F-FBB3F2B4E91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9D4C2-BFED-48F3-A408-B202947779C9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olo, diagramma o organi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SmartArt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FAFDD-CCAB-4E7F-91CF-913ADB6D4C0B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5586A2-C422-444B-92D9-1084F215586C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fld id="{A9A0E1C8-BFD0-4F4D-9FB2-82E076FF6DEC}" type="datetime1">
              <a:rPr lang="it-IT"/>
              <a:pPr>
                <a:defRPr/>
              </a:pPr>
              <a:t>16/10/2020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fld id="{5D2B070D-C1FB-4742-B26E-7B0192203B2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70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fld id="{13F9D617-0745-4739-A991-8E105DED9BA0}" type="datetime1">
              <a:rPr lang="it-IT"/>
              <a:pPr>
                <a:defRPr/>
              </a:pPr>
              <a:t>16/10/2020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fld id="{B791D5AB-9378-4CC6-8023-2B0F64EC553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fld id="{76254679-F09A-47A4-8916-85140A81452E}" type="datetime1">
              <a:rPr lang="it-IT"/>
              <a:pPr>
                <a:defRPr/>
              </a:pPr>
              <a:t>16/10/2020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fld id="{11EBD292-067A-411D-8153-03EEDE7B725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fld id="{15EC767D-AEC7-4502-A628-F5865F06EDB9}" type="datetime1">
              <a:rPr lang="it-IT"/>
              <a:pPr>
                <a:defRPr/>
              </a:pPr>
              <a:t>16/10/2020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fld id="{84CFD84A-E440-47E0-8D3D-754AE83DA2E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fld id="{3789B15F-FF37-4006-B833-595533B3AB33}" type="datetime1">
              <a:rPr lang="it-IT"/>
              <a:pPr>
                <a:defRPr/>
              </a:pPr>
              <a:t>16/10/2020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fld id="{F2708BDE-DB54-4F6B-9EA5-0E05574CCE3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fld id="{327EE1A1-6398-4340-8644-69C72734EEE6}" type="datetime1">
              <a:rPr lang="it-IT"/>
              <a:pPr>
                <a:defRPr/>
              </a:pPr>
              <a:t>16/10/2020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fld id="{BCCBE21D-94F2-4C82-BB70-4C9F43F4D5A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1" y="2731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fld id="{959EF5BD-32F1-4744-9DCD-0774C8D177C9}" type="datetime1">
              <a:rPr lang="it-IT"/>
              <a:pPr>
                <a:defRPr/>
              </a:pPr>
              <a:t>16/10/2020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fld id="{9EAA72DF-0C9A-4233-967E-67CE86AA559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fld id="{B573CF9C-6D39-4F06-9DC7-356D968D46ED}" type="datetime1">
              <a:rPr lang="it-IT"/>
              <a:pPr>
                <a:defRPr/>
              </a:pPr>
              <a:t>16/10/2020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fld id="{409D2592-97E3-44CF-8685-F9A584AF7F3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fld id="{E8847D5F-6C7B-4328-88A6-576FCDA796EF}" type="datetime1">
              <a:rPr lang="it-IT"/>
              <a:pPr>
                <a:defRPr/>
              </a:pPr>
              <a:t>16/10/2020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fld id="{0BC83964-B3AC-4372-8568-21CE7529209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766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766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fld id="{27C01A73-4F9A-4C8E-BF52-F759AFD226A0}" type="datetime1">
              <a:rPr lang="it-IT"/>
              <a:pPr>
                <a:defRPr/>
              </a:pPr>
              <a:t>16/10/2020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cs typeface="Arial" charset="0"/>
              </a:defRPr>
            </a:lvl1pPr>
          </a:lstStyle>
          <a:p>
            <a:pPr>
              <a:defRPr/>
            </a:pPr>
            <a:fld id="{46017DAD-55C3-4024-9D9E-3450E55E846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509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D8B09-4E97-4FEB-828F-2DB5F9B9B340}" type="slidenum">
              <a:rPr lang="en-US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64454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6DADC-AD1F-416C-AB34-15EA5DE923EA}" type="slidenum">
              <a:rPr lang="en-US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42087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8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DA932-E698-44B3-8A4A-D4D9109F77E5}" type="slidenum">
              <a:rPr lang="en-US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65126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Presentazione dati ReM per Unita' di Epidemiologia. Reggio Emilia 17 Dicembre 2004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3A0AAC-2076-4266-AA4A-4FFA682BA1BD}" type="slidenum">
              <a:rPr lang="en-US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19601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Presentazione dati ReM per Unita' di Epidemiologia. Reggio Emilia 17 Dicembre 2004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B1146-B114-4362-96E8-26D02E1DAA30}" type="slidenum">
              <a:rPr lang="en-US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1081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Presentazione dati ReM per Unita' di Epidemiologia. Reggio Emilia 17 Dicembre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AD893-6FDE-4808-BEAD-8C89A93A64EC}" type="slidenum">
              <a:rPr lang="en-US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01831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Presentazione dati ReM per Unita' di Epidemiologia. Reggio Emilia 17 Dicembre 2004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92C64-D683-41CC-965C-1D03D69C2AE8}" type="slidenum">
              <a:rPr lang="en-US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65103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8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1" y="27312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8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Presentazione dati ReM per Unita' di Epidemiologia. Reggio Emilia 17 Dicembre 2004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EF8F7-20D9-45BF-A391-4A04C8B9F74F}" type="slidenum">
              <a:rPr lang="en-US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18003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Presentazione dati ReM per Unita' di Epidemiologia. Reggio Emilia 17 Dicembre 2004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0E9F3-9807-42F1-A7FA-0F470C7B149D}" type="slidenum">
              <a:rPr lang="en-US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24063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A2C58-0B99-4743-B903-6E91E0E9CB65}" type="slidenum">
              <a:rPr lang="en-US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84221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B599B-6964-4FDD-8115-31DC0B184B9D}" type="slidenum">
              <a:rPr lang="en-US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9843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olo, diagramma o organi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SmartArt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Presentazione dati ReM per Unita' di Epidemiologia. Reggio Emilia 17 Dicembre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45479-B2C3-402A-B41D-86DAE9F0A7CC}" type="slidenum">
              <a:rPr lang="en-US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1562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Presentazione dati ReM per Unita' di Epidemiologia. Reggio Emilia 17 Dicembre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6F84C-5202-4B7E-BFA7-52EF2F3C41A0}" type="slidenum">
              <a:rPr lang="en-US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019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76"/>
            </a:gs>
            <a:gs pos="50000">
              <a:srgbClr val="0000FF"/>
            </a:gs>
            <a:gs pos="100000">
              <a:srgbClr val="00007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Fare clic per modificare gli stili del testo dello schema</a:t>
            </a:r>
          </a:p>
          <a:p>
            <a:pPr lvl="1"/>
            <a:r>
              <a:rPr lang="en-US" altLang="it-IT" smtClean="0"/>
              <a:t>Secondo livello</a:t>
            </a:r>
          </a:p>
          <a:p>
            <a:pPr lvl="2"/>
            <a:r>
              <a:rPr lang="en-US" altLang="it-IT" smtClean="0"/>
              <a:t>Terzo livello</a:t>
            </a:r>
          </a:p>
          <a:p>
            <a:pPr lvl="3"/>
            <a:r>
              <a:rPr lang="en-US" altLang="it-IT" smtClean="0"/>
              <a:t>Quarto livello</a:t>
            </a:r>
          </a:p>
          <a:p>
            <a:pPr lvl="4"/>
            <a:r>
              <a:rPr lang="en-US" altLang="it-IT" smtClean="0"/>
              <a:t>Quinto livello</a:t>
            </a:r>
          </a:p>
        </p:txBody>
      </p:sp>
      <p:sp>
        <p:nvSpPr>
          <p:cNvPr id="277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400" u="none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7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400" u="none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277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400" u="none">
                <a:latin typeface="+mn-lt"/>
                <a:cs typeface="+mn-cs"/>
              </a:defRPr>
            </a:lvl1pPr>
          </a:lstStyle>
          <a:p>
            <a:pPr>
              <a:defRPr/>
            </a:pPr>
            <a:fld id="{74938953-4B7A-4297-ACAF-4ED80B2DD0CF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968" r:id="rId1"/>
    <p:sldLayoutId id="2147491967" r:id="rId2"/>
    <p:sldLayoutId id="2147491966" r:id="rId3"/>
    <p:sldLayoutId id="2147491965" r:id="rId4"/>
    <p:sldLayoutId id="2147491964" r:id="rId5"/>
    <p:sldLayoutId id="2147491963" r:id="rId6"/>
    <p:sldLayoutId id="2147491962" r:id="rId7"/>
    <p:sldLayoutId id="2147491961" r:id="rId8"/>
    <p:sldLayoutId id="2147491960" r:id="rId9"/>
    <p:sldLayoutId id="2147491959" r:id="rId10"/>
    <p:sldLayoutId id="2147491958" r:id="rId11"/>
    <p:sldLayoutId id="2147491957" r:id="rId12"/>
    <p:sldLayoutId id="2147491956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76"/>
            </a:gs>
            <a:gs pos="50000">
              <a:srgbClr val="0000FF"/>
            </a:gs>
            <a:gs pos="100000">
              <a:srgbClr val="00007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Fare clic per modificare lo stile del titolo dello schema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Fare clic per modificare gli stili del testo dello schema</a:t>
            </a:r>
          </a:p>
          <a:p>
            <a:pPr lvl="1"/>
            <a:r>
              <a:rPr lang="en-US" altLang="it-IT" smtClean="0"/>
              <a:t>Secondo livello</a:t>
            </a:r>
          </a:p>
          <a:p>
            <a:pPr lvl="2"/>
            <a:r>
              <a:rPr lang="en-US" altLang="it-IT" smtClean="0"/>
              <a:t>Terzo livello</a:t>
            </a:r>
          </a:p>
          <a:p>
            <a:pPr lvl="3"/>
            <a:r>
              <a:rPr lang="en-US" altLang="it-IT" smtClean="0"/>
              <a:t>Quarto livello</a:t>
            </a:r>
          </a:p>
          <a:p>
            <a:pPr lvl="4"/>
            <a:r>
              <a:rPr lang="en-US" altLang="it-IT" smtClean="0"/>
              <a:t>Quinto livello</a:t>
            </a:r>
          </a:p>
        </p:txBody>
      </p:sp>
      <p:sp>
        <p:nvSpPr>
          <p:cNvPr id="277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400" u="none">
                <a:solidFill>
                  <a:srgbClr val="FFFFFF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7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400" u="none">
                <a:solidFill>
                  <a:srgbClr val="FFFFFF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277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400" u="none">
                <a:solidFill>
                  <a:srgbClr val="FFFFFF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4B1D025C-C52C-435E-914D-AD50DE52D0EF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2125" r:id="rId1"/>
    <p:sldLayoutId id="2147492126" r:id="rId2"/>
    <p:sldLayoutId id="2147492127" r:id="rId3"/>
    <p:sldLayoutId id="2147492128" r:id="rId4"/>
    <p:sldLayoutId id="2147492129" r:id="rId5"/>
    <p:sldLayoutId id="2147492130" r:id="rId6"/>
    <p:sldLayoutId id="2147492131" r:id="rId7"/>
    <p:sldLayoutId id="2147492132" r:id="rId8"/>
    <p:sldLayoutId id="2147492133" r:id="rId9"/>
    <p:sldLayoutId id="2147492134" r:id="rId10"/>
    <p:sldLayoutId id="2147492135" r:id="rId11"/>
    <p:sldLayoutId id="2147492136" r:id="rId12"/>
    <p:sldLayoutId id="2147492137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76"/>
            </a:gs>
            <a:gs pos="50000">
              <a:srgbClr val="0000FF"/>
            </a:gs>
            <a:gs pos="100000">
              <a:srgbClr val="00007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Fare clic per modificare lo stile del titolo dello schema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Fare clic per modificare gli stili del testo dello schema</a:t>
            </a:r>
          </a:p>
          <a:p>
            <a:pPr lvl="1"/>
            <a:r>
              <a:rPr lang="en-US" altLang="it-IT" smtClean="0"/>
              <a:t>Secondo livello</a:t>
            </a:r>
          </a:p>
          <a:p>
            <a:pPr lvl="2"/>
            <a:r>
              <a:rPr lang="en-US" altLang="it-IT" smtClean="0"/>
              <a:t>Terzo livello</a:t>
            </a:r>
          </a:p>
          <a:p>
            <a:pPr lvl="3"/>
            <a:r>
              <a:rPr lang="en-US" altLang="it-IT" smtClean="0"/>
              <a:t>Quarto livello</a:t>
            </a:r>
          </a:p>
          <a:p>
            <a:pPr lvl="4"/>
            <a:r>
              <a:rPr lang="en-US" altLang="it-IT" smtClean="0"/>
              <a:t>Quinto livello</a:t>
            </a:r>
          </a:p>
        </p:txBody>
      </p:sp>
      <p:sp>
        <p:nvSpPr>
          <p:cNvPr id="277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kumimoji="1" sz="1400" u="none"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277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kumimoji="1" sz="1400" u="none"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277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kumimoji="1" sz="1400" u="none"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fld id="{B125A005-E7A8-49C1-99E3-FC2552DB6AC8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2138" r:id="rId1"/>
    <p:sldLayoutId id="2147492139" r:id="rId2"/>
    <p:sldLayoutId id="2147492140" r:id="rId3"/>
    <p:sldLayoutId id="2147492141" r:id="rId4"/>
    <p:sldLayoutId id="2147492142" r:id="rId5"/>
    <p:sldLayoutId id="2147492143" r:id="rId6"/>
    <p:sldLayoutId id="2147492144" r:id="rId7"/>
    <p:sldLayoutId id="2147492145" r:id="rId8"/>
    <p:sldLayoutId id="2147492146" r:id="rId9"/>
    <p:sldLayoutId id="2147492147" r:id="rId10"/>
    <p:sldLayoutId id="214749214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76"/>
            </a:gs>
            <a:gs pos="50000">
              <a:srgbClr val="0000FF"/>
            </a:gs>
            <a:gs pos="100000">
              <a:srgbClr val="00007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Fare clic per modificare lo stile del titolo dello schema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Fare clic per modificare gli stili del testo dello schema</a:t>
            </a:r>
          </a:p>
          <a:p>
            <a:pPr lvl="1"/>
            <a:r>
              <a:rPr lang="en-US" altLang="it-IT" smtClean="0"/>
              <a:t>Secondo livello</a:t>
            </a:r>
          </a:p>
          <a:p>
            <a:pPr lvl="2"/>
            <a:r>
              <a:rPr lang="en-US" altLang="it-IT" smtClean="0"/>
              <a:t>Terzo livello</a:t>
            </a:r>
          </a:p>
          <a:p>
            <a:pPr lvl="3"/>
            <a:r>
              <a:rPr lang="en-US" altLang="it-IT" smtClean="0"/>
              <a:t>Quarto livello</a:t>
            </a:r>
          </a:p>
          <a:p>
            <a:pPr lvl="4"/>
            <a:r>
              <a:rPr lang="en-US" altLang="it-IT" smtClean="0"/>
              <a:t>Quinto livello</a:t>
            </a:r>
          </a:p>
        </p:txBody>
      </p:sp>
      <p:sp>
        <p:nvSpPr>
          <p:cNvPr id="277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400" u="none"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7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400" u="none"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277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400" u="none"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fld id="{B6893919-71AC-4ADB-A67A-F955AD1079B4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2149" r:id="rId1"/>
    <p:sldLayoutId id="2147492150" r:id="rId2"/>
    <p:sldLayoutId id="2147492151" r:id="rId3"/>
    <p:sldLayoutId id="2147492152" r:id="rId4"/>
    <p:sldLayoutId id="2147492153" r:id="rId5"/>
    <p:sldLayoutId id="2147492154" r:id="rId6"/>
    <p:sldLayoutId id="2147492155" r:id="rId7"/>
    <p:sldLayoutId id="2147492156" r:id="rId8"/>
    <p:sldLayoutId id="2147492157" r:id="rId9"/>
    <p:sldLayoutId id="2147492158" r:id="rId10"/>
    <p:sldLayoutId id="2147492159" r:id="rId11"/>
    <p:sldLayoutId id="2147492160" r:id="rId12"/>
    <p:sldLayoutId id="214749216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76"/>
            </a:gs>
            <a:gs pos="50000">
              <a:srgbClr val="0000FF"/>
            </a:gs>
            <a:gs pos="100000">
              <a:srgbClr val="00007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Fare clic per modificare lo stile del titolo dello schema</a:t>
            </a:r>
          </a:p>
        </p:txBody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Fare clic per modificare gli stili del testo dello schema</a:t>
            </a:r>
          </a:p>
          <a:p>
            <a:pPr lvl="1"/>
            <a:r>
              <a:rPr lang="en-US" altLang="it-IT" smtClean="0"/>
              <a:t>Secondo livello</a:t>
            </a:r>
          </a:p>
          <a:p>
            <a:pPr lvl="2"/>
            <a:r>
              <a:rPr lang="en-US" altLang="it-IT" smtClean="0"/>
              <a:t>Terzo livello</a:t>
            </a:r>
          </a:p>
          <a:p>
            <a:pPr lvl="3"/>
            <a:r>
              <a:rPr lang="en-US" altLang="it-IT" smtClean="0"/>
              <a:t>Quarto livello</a:t>
            </a:r>
          </a:p>
          <a:p>
            <a:pPr lvl="4"/>
            <a:r>
              <a:rPr lang="en-US" altLang="it-IT" smtClean="0"/>
              <a:t>Quinto livello</a:t>
            </a:r>
          </a:p>
        </p:txBody>
      </p:sp>
      <p:sp>
        <p:nvSpPr>
          <p:cNvPr id="277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400" u="none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7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400" u="none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277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400" u="none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B592701-2666-4584-90A4-C21713603DB7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2046" r:id="rId1"/>
    <p:sldLayoutId id="2147492045" r:id="rId2"/>
    <p:sldLayoutId id="2147492044" r:id="rId3"/>
    <p:sldLayoutId id="2147492043" r:id="rId4"/>
    <p:sldLayoutId id="2147492042" r:id="rId5"/>
    <p:sldLayoutId id="2147492041" r:id="rId6"/>
    <p:sldLayoutId id="2147492040" r:id="rId7"/>
    <p:sldLayoutId id="2147492039" r:id="rId8"/>
    <p:sldLayoutId id="2147492038" r:id="rId9"/>
    <p:sldLayoutId id="2147492037" r:id="rId10"/>
    <p:sldLayoutId id="2147492036" r:id="rId11"/>
    <p:sldLayoutId id="2147492035" r:id="rId12"/>
    <p:sldLayoutId id="2147492034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76"/>
            </a:gs>
            <a:gs pos="50000">
              <a:srgbClr val="0000FF"/>
            </a:gs>
            <a:gs pos="100000">
              <a:srgbClr val="00007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Fare clic per modificare lo stile del titolo dello schema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Fare clic per modificare gli stili del testo dello schema</a:t>
            </a:r>
          </a:p>
          <a:p>
            <a:pPr lvl="1"/>
            <a:r>
              <a:rPr lang="en-US" altLang="it-IT" smtClean="0"/>
              <a:t>Secondo livello</a:t>
            </a:r>
          </a:p>
          <a:p>
            <a:pPr lvl="2"/>
            <a:r>
              <a:rPr lang="en-US" altLang="it-IT" smtClean="0"/>
              <a:t>Terzo livello</a:t>
            </a:r>
          </a:p>
          <a:p>
            <a:pPr lvl="3"/>
            <a:r>
              <a:rPr lang="en-US" altLang="it-IT" smtClean="0"/>
              <a:t>Quarto livello</a:t>
            </a:r>
          </a:p>
          <a:p>
            <a:pPr lvl="4"/>
            <a:r>
              <a:rPr lang="en-US" altLang="it-IT" smtClean="0"/>
              <a:t>Quinto livello</a:t>
            </a:r>
          </a:p>
        </p:txBody>
      </p:sp>
      <p:sp>
        <p:nvSpPr>
          <p:cNvPr id="277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400" u="none">
                <a:solidFill>
                  <a:srgbClr val="FFFFFF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7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400" u="none">
                <a:solidFill>
                  <a:srgbClr val="FFFFFF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277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400" u="none">
                <a:solidFill>
                  <a:srgbClr val="FFFFFF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C9A20DB4-4BFB-4C87-A3B8-49822ADBC956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2162" r:id="rId1"/>
    <p:sldLayoutId id="2147492163" r:id="rId2"/>
    <p:sldLayoutId id="2147492164" r:id="rId3"/>
    <p:sldLayoutId id="2147492165" r:id="rId4"/>
    <p:sldLayoutId id="2147492166" r:id="rId5"/>
    <p:sldLayoutId id="2147492167" r:id="rId6"/>
    <p:sldLayoutId id="2147492168" r:id="rId7"/>
    <p:sldLayoutId id="2147492169" r:id="rId8"/>
    <p:sldLayoutId id="2147492170" r:id="rId9"/>
    <p:sldLayoutId id="2147492171" r:id="rId10"/>
    <p:sldLayoutId id="2147492172" r:id="rId11"/>
    <p:sldLayoutId id="2147492173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76"/>
            </a:gs>
            <a:gs pos="50000">
              <a:srgbClr val="0000FF"/>
            </a:gs>
            <a:gs pos="100000">
              <a:srgbClr val="00007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Fare clic per modificare lo stile del titolo dello schema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Fare clic per modificare gli stili del testo dello schema</a:t>
            </a:r>
          </a:p>
          <a:p>
            <a:pPr lvl="1"/>
            <a:r>
              <a:rPr lang="en-US" altLang="it-IT" smtClean="0"/>
              <a:t>Secondo livello</a:t>
            </a:r>
          </a:p>
          <a:p>
            <a:pPr lvl="2"/>
            <a:r>
              <a:rPr lang="en-US" altLang="it-IT" smtClean="0"/>
              <a:t>Terzo livello</a:t>
            </a:r>
          </a:p>
          <a:p>
            <a:pPr lvl="3"/>
            <a:r>
              <a:rPr lang="en-US" altLang="it-IT" smtClean="0"/>
              <a:t>Quarto livello</a:t>
            </a:r>
          </a:p>
          <a:p>
            <a:pPr lvl="4"/>
            <a:r>
              <a:rPr lang="en-US" altLang="it-IT" smtClean="0"/>
              <a:t>Quinto livello</a:t>
            </a:r>
          </a:p>
        </p:txBody>
      </p:sp>
      <p:sp>
        <p:nvSpPr>
          <p:cNvPr id="277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400" u="none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7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400" u="none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Presentazione dati ReM per Unita' di Epidemiologia. Reggio Emilia 17 Dicembre 2004</a:t>
            </a:r>
          </a:p>
        </p:txBody>
      </p:sp>
      <p:sp>
        <p:nvSpPr>
          <p:cNvPr id="277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400" u="none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EDB8A3E-0DBB-4A61-A8CE-2FC895B214C5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2059" r:id="rId1"/>
    <p:sldLayoutId id="2147492058" r:id="rId2"/>
    <p:sldLayoutId id="2147492057" r:id="rId3"/>
    <p:sldLayoutId id="2147492056" r:id="rId4"/>
    <p:sldLayoutId id="2147492055" r:id="rId5"/>
    <p:sldLayoutId id="2147492054" r:id="rId6"/>
    <p:sldLayoutId id="2147492053" r:id="rId7"/>
    <p:sldLayoutId id="2147492052" r:id="rId8"/>
    <p:sldLayoutId id="2147492051" r:id="rId9"/>
    <p:sldLayoutId id="2147492050" r:id="rId10"/>
    <p:sldLayoutId id="2147492049" r:id="rId11"/>
    <p:sldLayoutId id="2147492048" r:id="rId12"/>
    <p:sldLayoutId id="2147492047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212995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fld id="{204A6F60-3A2B-471A-BEB9-B6D6AC0270A5}" type="datetime1">
              <a:rPr lang="it-IT"/>
              <a:pPr>
                <a:defRPr/>
              </a:pPr>
              <a:t>16/10/2020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fld id="{77F0190A-9F25-4C0F-9968-BF58B76EF94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2187" r:id="rId1"/>
    <p:sldLayoutId id="2147492188" r:id="rId2"/>
    <p:sldLayoutId id="2147492189" r:id="rId3"/>
    <p:sldLayoutId id="2147492190" r:id="rId4"/>
    <p:sldLayoutId id="2147492191" r:id="rId5"/>
    <p:sldLayoutId id="2147492192" r:id="rId6"/>
    <p:sldLayoutId id="2147492193" r:id="rId7"/>
    <p:sldLayoutId id="2147492194" r:id="rId8"/>
    <p:sldLayoutId id="2147492195" r:id="rId9"/>
    <p:sldLayoutId id="2147492196" r:id="rId10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76"/>
            </a:gs>
            <a:gs pos="50000">
              <a:srgbClr val="0000FF"/>
            </a:gs>
            <a:gs pos="100000">
              <a:srgbClr val="00007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Fare clic per modificare gli stili del testo dello schema</a:t>
            </a:r>
          </a:p>
          <a:p>
            <a:pPr lvl="1"/>
            <a:r>
              <a:rPr lang="en-US" altLang="it-IT" smtClean="0"/>
              <a:t>Secondo livello</a:t>
            </a:r>
          </a:p>
          <a:p>
            <a:pPr lvl="2"/>
            <a:r>
              <a:rPr lang="en-US" altLang="it-IT" smtClean="0"/>
              <a:t>Terzo livello</a:t>
            </a:r>
          </a:p>
          <a:p>
            <a:pPr lvl="3"/>
            <a:r>
              <a:rPr lang="en-US" altLang="it-IT" smtClean="0"/>
              <a:t>Quarto livello</a:t>
            </a:r>
          </a:p>
          <a:p>
            <a:pPr lvl="4"/>
            <a:r>
              <a:rPr lang="en-US" altLang="it-IT" smtClean="0"/>
              <a:t>Quinto livello</a:t>
            </a:r>
          </a:p>
        </p:txBody>
      </p:sp>
      <p:sp>
        <p:nvSpPr>
          <p:cNvPr id="277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400" u="none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77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400" u="none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Presentazione dati ReM per Unita' di Epidemiologia. Reggio Emilia 17 Dicembre 2004</a:t>
            </a:r>
          </a:p>
        </p:txBody>
      </p:sp>
      <p:sp>
        <p:nvSpPr>
          <p:cNvPr id="277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400" u="none">
                <a:latin typeface="+mn-lt"/>
                <a:cs typeface="+mn-cs"/>
              </a:defRPr>
            </a:lvl1pPr>
          </a:lstStyle>
          <a:p>
            <a:pPr>
              <a:defRPr/>
            </a:pPr>
            <a:fld id="{74938953-4B7A-4297-ACAF-4ED80B2DD0CF}" type="slidenum">
              <a:rPr lang="en-US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022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2259" r:id="rId1"/>
    <p:sldLayoutId id="2147492260" r:id="rId2"/>
    <p:sldLayoutId id="2147492261" r:id="rId3"/>
    <p:sldLayoutId id="2147492262" r:id="rId4"/>
    <p:sldLayoutId id="2147492263" r:id="rId5"/>
    <p:sldLayoutId id="2147492264" r:id="rId6"/>
    <p:sldLayoutId id="2147492265" r:id="rId7"/>
    <p:sldLayoutId id="2147492266" r:id="rId8"/>
    <p:sldLayoutId id="2147492267" r:id="rId9"/>
    <p:sldLayoutId id="2147492268" r:id="rId10"/>
    <p:sldLayoutId id="2147492269" r:id="rId11"/>
    <p:sldLayoutId id="2147492270" r:id="rId12"/>
    <p:sldLayoutId id="214749227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Microsoft_Word_97_-_2003_Document2.doc"/><Relationship Id="rId2" Type="http://schemas.openxmlformats.org/officeDocument/2006/relationships/slideLayout" Target="../slideLayouts/slideLayout8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oleObject" Target="../embeddings/Microsoft_Excel_97-2003_Worksheet1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8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emf"/><Relationship Id="rId4" Type="http://schemas.openxmlformats.org/officeDocument/2006/relationships/oleObject" Target="../embeddings/Microsoft_Word_97_-_2003_Document3.doc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8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8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7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5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05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0.emf"/><Relationship Id="rId4" Type="http://schemas.openxmlformats.org/officeDocument/2006/relationships/oleObject" Target="../embeddings/Microsoft_Word_97_-_2003_Document4.doc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05.xml"/><Relationship Id="rId1" Type="http://schemas.openxmlformats.org/officeDocument/2006/relationships/vmlDrawing" Target="../drawings/vmlDrawing7.vml"/><Relationship Id="rId6" Type="http://schemas.openxmlformats.org/officeDocument/2006/relationships/hyperlink" Target="file:///E:\..\" TargetMode="External"/><Relationship Id="rId5" Type="http://schemas.openxmlformats.org/officeDocument/2006/relationships/image" Target="../media/image21.emf"/><Relationship Id="rId4" Type="http://schemas.openxmlformats.org/officeDocument/2006/relationships/oleObject" Target="../embeddings/Microsoft_Word_97_-_2003_Document5.doc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om.it/wp-content/uploads/2019/09/2019_Numeri_Cancro-operatori-web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5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897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egnaposto numero diapositiva 3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6A14717D-8C2A-44AD-97D6-96708D309858}" type="slidenum">
              <a:rPr lang="en-US" sz="1400">
                <a:latin typeface="+mn-lt"/>
                <a:cs typeface="+mn-cs"/>
              </a:rPr>
              <a:pPr algn="r" eaLnBrk="0" hangingPunct="0">
                <a:defRPr/>
              </a:pPr>
              <a:t>1</a:t>
            </a:fld>
            <a:endParaRPr lang="en-US" sz="1400">
              <a:latin typeface="+mn-lt"/>
              <a:cs typeface="+mn-cs"/>
            </a:endParaRPr>
          </a:p>
        </p:txBody>
      </p:sp>
      <p:sp>
        <p:nvSpPr>
          <p:cNvPr id="336899" name="Text Box 3"/>
          <p:cNvSpPr txBox="1">
            <a:spLocks noChangeArrowheads="1"/>
          </p:cNvSpPr>
          <p:nvPr/>
        </p:nvSpPr>
        <p:spPr bwMode="auto">
          <a:xfrm>
            <a:off x="2425700" y="-26988"/>
            <a:ext cx="5818188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kumimoji="0" lang="it-IT" altLang="it-IT" sz="2400" b="1">
                <a:solidFill>
                  <a:srgbClr val="000066"/>
                </a:solidFill>
              </a:rPr>
              <a:t>Registro Mesoteliomi</a:t>
            </a:r>
          </a:p>
          <a:p>
            <a:pPr algn="ctr" eaLnBrk="0" hangingPunct="0"/>
            <a:r>
              <a:rPr kumimoji="0" lang="it-IT" altLang="it-IT" sz="2800" b="1">
                <a:solidFill>
                  <a:srgbClr val="000066"/>
                </a:solidFill>
              </a:rPr>
              <a:t> </a:t>
            </a:r>
            <a:r>
              <a:rPr kumimoji="0" lang="it-IT" altLang="it-IT" sz="2400" b="1">
                <a:solidFill>
                  <a:srgbClr val="000066"/>
                </a:solidFill>
              </a:rPr>
              <a:t>Regione Emilia-Romagna</a:t>
            </a: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539750" y="2898775"/>
            <a:ext cx="7848600" cy="125095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noFill/>
            <a:round/>
            <a:headEnd/>
            <a:tailEnd/>
          </a:ln>
        </p:spPr>
        <p:txBody>
          <a:bodyPr lIns="72000" tIns="72000" rIns="72000" bIns="72000">
            <a:spAutoFit/>
          </a:bodyPr>
          <a:lstStyle/>
          <a:p>
            <a:pPr algn="ctr" eaLnBrk="0" hangingPunct="0"/>
            <a:r>
              <a:rPr lang="it-IT" altLang="it-IT" sz="2300" b="1" dirty="0">
                <a:solidFill>
                  <a:srgbClr val="000099"/>
                </a:solidFill>
              </a:rPr>
              <a:t>La </a:t>
            </a:r>
            <a:r>
              <a:rPr lang="it-IT" altLang="it-IT" sz="2300" b="1" dirty="0" smtClean="0">
                <a:solidFill>
                  <a:srgbClr val="000099"/>
                </a:solidFill>
              </a:rPr>
              <a:t>situazione epidemiologica </a:t>
            </a:r>
            <a:r>
              <a:rPr lang="it-IT" altLang="it-IT" sz="2300" b="1" dirty="0">
                <a:solidFill>
                  <a:srgbClr val="000099"/>
                </a:solidFill>
              </a:rPr>
              <a:t>del </a:t>
            </a:r>
            <a:r>
              <a:rPr lang="it-IT" altLang="it-IT" sz="2300" b="1" dirty="0" smtClean="0">
                <a:solidFill>
                  <a:srgbClr val="000099"/>
                </a:solidFill>
              </a:rPr>
              <a:t>mesotelioma </a:t>
            </a:r>
            <a:r>
              <a:rPr lang="it-IT" altLang="it-IT" sz="2300" b="1" dirty="0">
                <a:solidFill>
                  <a:srgbClr val="000099"/>
                </a:solidFill>
              </a:rPr>
              <a:t>in Emilia-Romagna</a:t>
            </a:r>
          </a:p>
          <a:p>
            <a:pPr algn="ctr" eaLnBrk="0" hangingPunct="0"/>
            <a:r>
              <a:rPr lang="it-IT" altLang="it-IT" sz="1800" b="1" dirty="0">
                <a:solidFill>
                  <a:srgbClr val="FF00FF"/>
                </a:solidFill>
              </a:rPr>
              <a:t>A. Romanelli, C. </a:t>
            </a:r>
            <a:r>
              <a:rPr lang="it-IT" altLang="it-IT" sz="1800" b="1" dirty="0" err="1">
                <a:solidFill>
                  <a:srgbClr val="FF00FF"/>
                </a:solidFill>
              </a:rPr>
              <a:t>Storchi</a:t>
            </a:r>
            <a:r>
              <a:rPr lang="it-IT" altLang="it-IT" sz="1800" b="1" dirty="0">
                <a:solidFill>
                  <a:srgbClr val="FF00FF"/>
                </a:solidFill>
              </a:rPr>
              <a:t>, L. Mangone</a:t>
            </a: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34925" y="6176963"/>
            <a:ext cx="8964613" cy="347662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lIns="0" tIns="36000" rIns="0" bIns="36000">
            <a:spAutoFit/>
          </a:bodyPr>
          <a:lstStyle/>
          <a:p>
            <a:pPr algn="ctr" eaLnBrk="0" hangingPunct="0"/>
            <a:r>
              <a:rPr kumimoji="0" lang="it-IT" altLang="it-IT" sz="1800" b="1">
                <a:solidFill>
                  <a:schemeClr val="bg2"/>
                </a:solidFill>
              </a:rPr>
              <a:t>Registro Mesoteliomi Regione Emilia-Romagna c/o AUSL IRCCS Reggio Emilia</a:t>
            </a:r>
            <a:r>
              <a:rPr kumimoji="0" lang="it-IT" altLang="it-IT" sz="1600" b="1">
                <a:solidFill>
                  <a:schemeClr val="bg2"/>
                </a:solidFill>
              </a:rPr>
              <a:t> </a:t>
            </a:r>
          </a:p>
        </p:txBody>
      </p:sp>
      <p:pic>
        <p:nvPicPr>
          <p:cNvPr id="336902" name="Picture 12" descr="marchio_R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6513" y="0"/>
            <a:ext cx="2808288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AutoShape 8"/>
          <p:cNvSpPr>
            <a:spLocks noChangeArrowheads="1"/>
          </p:cNvSpPr>
          <p:nvPr/>
        </p:nvSpPr>
        <p:spPr bwMode="auto">
          <a:xfrm>
            <a:off x="755650" y="1557338"/>
            <a:ext cx="7200900" cy="919162"/>
          </a:xfrm>
          <a:prstGeom prst="roundRect">
            <a:avLst>
              <a:gd name="adj" fmla="val 16667"/>
            </a:avLst>
          </a:prstGeom>
          <a:solidFill>
            <a:srgbClr val="0073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600" b="1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VI </a:t>
            </a:r>
            <a:r>
              <a:rPr lang="it-IT" altLang="it-IT" sz="2600" b="1" dirty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Assemblea Soci </a:t>
            </a:r>
            <a:r>
              <a:rPr lang="it-IT" altLang="it-IT" sz="2600" b="1" dirty="0" err="1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AFeVA</a:t>
            </a:r>
            <a:r>
              <a:rPr lang="it-IT" altLang="it-IT" sz="2600" b="1" dirty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it-IT" altLang="it-IT" sz="2600" b="1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Emilia-Romagna </a:t>
            </a:r>
            <a:endParaRPr lang="it-IT" altLang="it-IT" sz="2600" b="1" dirty="0">
              <a:solidFill>
                <a:schemeClr val="bg1"/>
              </a:solidFill>
              <a:latin typeface="Arial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200" b="1" dirty="0">
                <a:solidFill>
                  <a:srgbClr val="FFFF00"/>
                </a:solidFill>
                <a:latin typeface="Arial" charset="0"/>
              </a:rPr>
              <a:t>Bologna </a:t>
            </a:r>
            <a:r>
              <a:rPr lang="it-IT" altLang="it-IT" sz="2200" b="1" dirty="0" smtClean="0">
                <a:solidFill>
                  <a:srgbClr val="FFFF00"/>
                </a:solidFill>
                <a:latin typeface="Arial" charset="0"/>
              </a:rPr>
              <a:t>17 ottobre 2020</a:t>
            </a:r>
            <a:endParaRPr lang="it-IT" altLang="it-IT" sz="2200" b="1" dirty="0">
              <a:solidFill>
                <a:srgbClr val="FFFF00"/>
              </a:solidFill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 autoUpdateAnimBg="0"/>
      <p:bldP spid="14" grpId="0" animBg="1" autoUpdateAnimBg="0"/>
      <p:bldP spid="12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LastItalia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7818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105477" name="Oval 5"/>
          <p:cNvSpPr>
            <a:spLocks noChangeArrowheads="1"/>
          </p:cNvSpPr>
          <p:nvPr/>
        </p:nvSpPr>
        <p:spPr bwMode="auto">
          <a:xfrm>
            <a:off x="323850" y="1341438"/>
            <a:ext cx="935038" cy="398462"/>
          </a:xfrm>
          <a:prstGeom prst="ellipse">
            <a:avLst/>
          </a:prstGeom>
          <a:solidFill>
            <a:schemeClr val="bg1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it-IT" altLang="it-IT" sz="1800" b="1">
                <a:solidFill>
                  <a:srgbClr val="000000"/>
                </a:solidFill>
                <a:latin typeface="Calibri" pitchFamily="34" charset="0"/>
              </a:rPr>
              <a:t>4.531</a:t>
            </a:r>
            <a:endParaRPr kumimoji="0" lang="it-IT" altLang="it-IT" sz="16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5478" name="Oval 6"/>
          <p:cNvSpPr>
            <a:spLocks noChangeArrowheads="1"/>
          </p:cNvSpPr>
          <p:nvPr/>
        </p:nvSpPr>
        <p:spPr bwMode="auto">
          <a:xfrm>
            <a:off x="1258888" y="1049338"/>
            <a:ext cx="865187" cy="388937"/>
          </a:xfrm>
          <a:prstGeom prst="ellipse">
            <a:avLst/>
          </a:prstGeom>
          <a:solidFill>
            <a:schemeClr val="bg1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it-IT" altLang="it-IT" sz="1800" b="1" i="1">
                <a:solidFill>
                  <a:srgbClr val="000000"/>
                </a:solidFill>
                <a:latin typeface="Calibri" pitchFamily="34" charset="0"/>
              </a:rPr>
              <a:t>5.680</a:t>
            </a:r>
          </a:p>
        </p:txBody>
      </p:sp>
      <p:sp>
        <p:nvSpPr>
          <p:cNvPr id="105479" name="Oval 7"/>
          <p:cNvSpPr>
            <a:spLocks noChangeArrowheads="1"/>
          </p:cNvSpPr>
          <p:nvPr/>
        </p:nvSpPr>
        <p:spPr bwMode="auto">
          <a:xfrm>
            <a:off x="2195513" y="1049338"/>
            <a:ext cx="927100" cy="398462"/>
          </a:xfrm>
          <a:prstGeom prst="ellipse">
            <a:avLst/>
          </a:prstGeom>
          <a:solidFill>
            <a:schemeClr val="bg1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it-IT" altLang="it-IT" sz="1800" b="1" i="1">
                <a:solidFill>
                  <a:srgbClr val="000000"/>
                </a:solidFill>
                <a:latin typeface="Calibri" pitchFamily="34" charset="0"/>
              </a:rPr>
              <a:t>2.120</a:t>
            </a:r>
          </a:p>
        </p:txBody>
      </p:sp>
      <p:sp>
        <p:nvSpPr>
          <p:cNvPr id="105480" name="Oval 8"/>
          <p:cNvSpPr>
            <a:spLocks noChangeArrowheads="1"/>
          </p:cNvSpPr>
          <p:nvPr/>
        </p:nvSpPr>
        <p:spPr bwMode="auto">
          <a:xfrm>
            <a:off x="1763713" y="1752600"/>
            <a:ext cx="903287" cy="388938"/>
          </a:xfrm>
          <a:prstGeom prst="ellipse">
            <a:avLst/>
          </a:prstGeom>
          <a:solidFill>
            <a:schemeClr val="bg1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it-IT" altLang="it-IT" sz="1800" b="1" i="1">
                <a:solidFill>
                  <a:srgbClr val="000000"/>
                </a:solidFill>
                <a:latin typeface="Calibri" pitchFamily="34" charset="0"/>
              </a:rPr>
              <a:t>2.451</a:t>
            </a:r>
            <a:endParaRPr kumimoji="0" lang="it-IT" altLang="it-IT" sz="1600" i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5481" name="Oval 9"/>
          <p:cNvSpPr>
            <a:spLocks noChangeArrowheads="1"/>
          </p:cNvSpPr>
          <p:nvPr/>
        </p:nvSpPr>
        <p:spPr bwMode="auto">
          <a:xfrm>
            <a:off x="1905000" y="2420938"/>
            <a:ext cx="838200" cy="388937"/>
          </a:xfrm>
          <a:prstGeom prst="ellipse">
            <a:avLst/>
          </a:prstGeom>
          <a:solidFill>
            <a:schemeClr val="bg1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it-IT" altLang="it-IT" sz="1800" b="1" i="1">
                <a:solidFill>
                  <a:srgbClr val="000000"/>
                </a:solidFill>
                <a:latin typeface="Calibri" pitchFamily="34" charset="0"/>
              </a:rPr>
              <a:t>1.594</a:t>
            </a:r>
          </a:p>
        </p:txBody>
      </p:sp>
      <p:sp>
        <p:nvSpPr>
          <p:cNvPr id="105482" name="Oval 10"/>
          <p:cNvSpPr>
            <a:spLocks noChangeArrowheads="1"/>
          </p:cNvSpPr>
          <p:nvPr/>
        </p:nvSpPr>
        <p:spPr bwMode="auto">
          <a:xfrm>
            <a:off x="755650" y="1960563"/>
            <a:ext cx="920750" cy="388937"/>
          </a:xfrm>
          <a:prstGeom prst="ellipse">
            <a:avLst/>
          </a:prstGeom>
          <a:solidFill>
            <a:schemeClr val="bg1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it-IT" altLang="it-IT" sz="1800" b="1" i="1">
                <a:solidFill>
                  <a:srgbClr val="000000"/>
                </a:solidFill>
                <a:latin typeface="Calibri" pitchFamily="34" charset="0"/>
              </a:rPr>
              <a:t>2.889</a:t>
            </a:r>
          </a:p>
        </p:txBody>
      </p:sp>
      <p:sp>
        <p:nvSpPr>
          <p:cNvPr id="105483" name="Oval 11"/>
          <p:cNvSpPr>
            <a:spLocks noChangeArrowheads="1"/>
          </p:cNvSpPr>
          <p:nvPr/>
        </p:nvSpPr>
        <p:spPr bwMode="auto">
          <a:xfrm>
            <a:off x="2987675" y="668338"/>
            <a:ext cx="862013" cy="388937"/>
          </a:xfrm>
          <a:prstGeom prst="ellipse">
            <a:avLst/>
          </a:prstGeom>
          <a:solidFill>
            <a:schemeClr val="bg1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it-IT" altLang="it-IT" sz="1800" b="1" i="1">
                <a:solidFill>
                  <a:srgbClr val="000000"/>
                </a:solidFill>
                <a:latin typeface="Calibri" pitchFamily="34" charset="0"/>
              </a:rPr>
              <a:t>1.172</a:t>
            </a:r>
          </a:p>
        </p:txBody>
      </p:sp>
      <p:sp>
        <p:nvSpPr>
          <p:cNvPr id="105484" name="Oval 12"/>
          <p:cNvSpPr>
            <a:spLocks noChangeArrowheads="1"/>
          </p:cNvSpPr>
          <p:nvPr/>
        </p:nvSpPr>
        <p:spPr bwMode="auto">
          <a:xfrm>
            <a:off x="3276600" y="2349500"/>
            <a:ext cx="762000" cy="388938"/>
          </a:xfrm>
          <a:prstGeom prst="ellipse">
            <a:avLst/>
          </a:prstGeom>
          <a:solidFill>
            <a:schemeClr val="bg1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it-IT" altLang="it-IT" sz="1800" b="1" i="1">
                <a:solidFill>
                  <a:srgbClr val="000000"/>
                </a:solidFill>
                <a:latin typeface="Calibri" pitchFamily="34" charset="0"/>
              </a:rPr>
              <a:t>587</a:t>
            </a:r>
          </a:p>
        </p:txBody>
      </p:sp>
      <p:sp>
        <p:nvSpPr>
          <p:cNvPr id="105485" name="Oval 13"/>
          <p:cNvSpPr>
            <a:spLocks noChangeArrowheads="1"/>
          </p:cNvSpPr>
          <p:nvPr/>
        </p:nvSpPr>
        <p:spPr bwMode="auto">
          <a:xfrm>
            <a:off x="3779838" y="3933825"/>
            <a:ext cx="795337" cy="388938"/>
          </a:xfrm>
          <a:prstGeom prst="ellipse">
            <a:avLst/>
          </a:prstGeom>
          <a:solidFill>
            <a:schemeClr val="bg1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it-IT" altLang="it-IT" sz="1800" b="1" i="1">
                <a:solidFill>
                  <a:srgbClr val="000000"/>
                </a:solidFill>
                <a:latin typeface="Calibri" pitchFamily="34" charset="0"/>
              </a:rPr>
              <a:t>1.554</a:t>
            </a:r>
          </a:p>
        </p:txBody>
      </p:sp>
      <p:sp>
        <p:nvSpPr>
          <p:cNvPr id="105486" name="Oval 14"/>
          <p:cNvSpPr>
            <a:spLocks noChangeArrowheads="1"/>
          </p:cNvSpPr>
          <p:nvPr/>
        </p:nvSpPr>
        <p:spPr bwMode="auto">
          <a:xfrm>
            <a:off x="5003800" y="3789363"/>
            <a:ext cx="792163" cy="388937"/>
          </a:xfrm>
          <a:prstGeom prst="ellipse">
            <a:avLst/>
          </a:prstGeom>
          <a:solidFill>
            <a:schemeClr val="bg1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it-IT" altLang="it-IT" sz="1800" b="1" i="1">
                <a:solidFill>
                  <a:srgbClr val="000000"/>
                </a:solidFill>
                <a:latin typeface="Calibri" pitchFamily="34" charset="0"/>
              </a:rPr>
              <a:t>1.191</a:t>
            </a:r>
          </a:p>
        </p:txBody>
      </p:sp>
      <p:sp>
        <p:nvSpPr>
          <p:cNvPr id="105487" name="Oval 15"/>
          <p:cNvSpPr>
            <a:spLocks noChangeArrowheads="1"/>
          </p:cNvSpPr>
          <p:nvPr/>
        </p:nvSpPr>
        <p:spPr bwMode="auto">
          <a:xfrm>
            <a:off x="3810000" y="6002338"/>
            <a:ext cx="762000" cy="388937"/>
          </a:xfrm>
          <a:prstGeom prst="ellipse">
            <a:avLst/>
          </a:prstGeom>
          <a:solidFill>
            <a:schemeClr val="bg1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it-IT" altLang="it-IT" sz="1800" b="1" i="1">
                <a:solidFill>
                  <a:srgbClr val="000000"/>
                </a:solidFill>
                <a:latin typeface="Calibri" pitchFamily="34" charset="0"/>
              </a:rPr>
              <a:t>1.453</a:t>
            </a:r>
          </a:p>
        </p:txBody>
      </p:sp>
      <p:sp>
        <p:nvSpPr>
          <p:cNvPr id="105488" name="Oval 16"/>
          <p:cNvSpPr>
            <a:spLocks noChangeArrowheads="1"/>
          </p:cNvSpPr>
          <p:nvPr/>
        </p:nvSpPr>
        <p:spPr bwMode="auto">
          <a:xfrm>
            <a:off x="4648200" y="4097338"/>
            <a:ext cx="538163" cy="398462"/>
          </a:xfrm>
          <a:prstGeom prst="ellipse">
            <a:avLst/>
          </a:prstGeom>
          <a:solidFill>
            <a:schemeClr val="bg1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it-IT" altLang="it-IT" sz="1800" b="1" i="1">
                <a:solidFill>
                  <a:srgbClr val="000000"/>
                </a:solidFill>
                <a:latin typeface="Calibri" pitchFamily="34" charset="0"/>
              </a:rPr>
              <a:t>92</a:t>
            </a:r>
          </a:p>
        </p:txBody>
      </p:sp>
      <p:sp>
        <p:nvSpPr>
          <p:cNvPr id="105506" name="Oval 34"/>
          <p:cNvSpPr>
            <a:spLocks noChangeArrowheads="1"/>
          </p:cNvSpPr>
          <p:nvPr/>
        </p:nvSpPr>
        <p:spPr bwMode="auto">
          <a:xfrm>
            <a:off x="179388" y="981075"/>
            <a:ext cx="576262" cy="398463"/>
          </a:xfrm>
          <a:prstGeom prst="ellipse">
            <a:avLst/>
          </a:prstGeom>
          <a:solidFill>
            <a:schemeClr val="bg1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it-IT" altLang="it-IT" sz="1800" b="1" i="1">
                <a:solidFill>
                  <a:srgbClr val="000000"/>
                </a:solidFill>
                <a:latin typeface="Calibri" pitchFamily="34" charset="0"/>
              </a:rPr>
              <a:t>49</a:t>
            </a:r>
          </a:p>
        </p:txBody>
      </p:sp>
      <p:sp>
        <p:nvSpPr>
          <p:cNvPr id="105507" name="Oval 35"/>
          <p:cNvSpPr>
            <a:spLocks noChangeArrowheads="1"/>
          </p:cNvSpPr>
          <p:nvPr/>
        </p:nvSpPr>
        <p:spPr bwMode="auto">
          <a:xfrm>
            <a:off x="2555875" y="3284538"/>
            <a:ext cx="762000" cy="398462"/>
          </a:xfrm>
          <a:prstGeom prst="ellipse">
            <a:avLst/>
          </a:prstGeom>
          <a:solidFill>
            <a:schemeClr val="bg1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it-IT" altLang="it-IT" sz="1800" b="1" i="1">
                <a:solidFill>
                  <a:srgbClr val="000000"/>
                </a:solidFill>
                <a:latin typeface="Calibri" pitchFamily="34" charset="0"/>
              </a:rPr>
              <a:t>1.167</a:t>
            </a:r>
          </a:p>
        </p:txBody>
      </p:sp>
      <p:sp>
        <p:nvSpPr>
          <p:cNvPr id="105508" name="Oval 36"/>
          <p:cNvSpPr>
            <a:spLocks noChangeArrowheads="1"/>
          </p:cNvSpPr>
          <p:nvPr/>
        </p:nvSpPr>
        <p:spPr bwMode="auto">
          <a:xfrm>
            <a:off x="3378200" y="3068638"/>
            <a:ext cx="762000" cy="398462"/>
          </a:xfrm>
          <a:prstGeom prst="ellipse">
            <a:avLst/>
          </a:prstGeom>
          <a:solidFill>
            <a:schemeClr val="bg1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it-IT" altLang="it-IT" sz="1800" b="1" i="1">
                <a:solidFill>
                  <a:srgbClr val="000000"/>
                </a:solidFill>
                <a:latin typeface="Calibri" pitchFamily="34" charset="0"/>
              </a:rPr>
              <a:t>167</a:t>
            </a:r>
          </a:p>
        </p:txBody>
      </p:sp>
      <p:sp>
        <p:nvSpPr>
          <p:cNvPr id="105509" name="Oval 37"/>
          <p:cNvSpPr>
            <a:spLocks noChangeArrowheads="1"/>
          </p:cNvSpPr>
          <p:nvPr/>
        </p:nvSpPr>
        <p:spPr bwMode="auto">
          <a:xfrm rot="10759283" flipV="1">
            <a:off x="4999038" y="4894263"/>
            <a:ext cx="536575" cy="388937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it-IT" altLang="it-IT" sz="1800" b="1" i="1">
                <a:solidFill>
                  <a:srgbClr val="000000"/>
                </a:solidFill>
                <a:latin typeface="Calibri" pitchFamily="34" charset="0"/>
              </a:rPr>
              <a:t>70</a:t>
            </a:r>
          </a:p>
        </p:txBody>
      </p:sp>
      <p:sp>
        <p:nvSpPr>
          <p:cNvPr id="105510" name="Oval 38"/>
          <p:cNvSpPr>
            <a:spLocks noChangeArrowheads="1"/>
          </p:cNvSpPr>
          <p:nvPr/>
        </p:nvSpPr>
        <p:spPr bwMode="auto">
          <a:xfrm rot="10759283" flipV="1">
            <a:off x="901700" y="4606925"/>
            <a:ext cx="717550" cy="388938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it-IT" altLang="it-IT" sz="1800" b="1" i="1">
                <a:solidFill>
                  <a:srgbClr val="000000"/>
                </a:solidFill>
                <a:latin typeface="Calibri" pitchFamily="34" charset="0"/>
              </a:rPr>
              <a:t>220</a:t>
            </a:r>
          </a:p>
        </p:txBody>
      </p:sp>
      <p:sp>
        <p:nvSpPr>
          <p:cNvPr id="105514" name="Oval 42"/>
          <p:cNvSpPr>
            <a:spLocks noChangeArrowheads="1"/>
          </p:cNvSpPr>
          <p:nvPr/>
        </p:nvSpPr>
        <p:spPr bwMode="auto">
          <a:xfrm rot="10759283" flipV="1">
            <a:off x="2768600" y="2576513"/>
            <a:ext cx="538163" cy="388937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it-IT" altLang="it-IT" sz="1800" b="1" i="1">
                <a:solidFill>
                  <a:srgbClr val="000000"/>
                </a:solidFill>
                <a:latin typeface="Calibri" pitchFamily="34" charset="0"/>
              </a:rPr>
              <a:t>192</a:t>
            </a:r>
          </a:p>
        </p:txBody>
      </p:sp>
      <p:sp>
        <p:nvSpPr>
          <p:cNvPr id="105517" name="Oval 45"/>
          <p:cNvSpPr>
            <a:spLocks noChangeArrowheads="1"/>
          </p:cNvSpPr>
          <p:nvPr/>
        </p:nvSpPr>
        <p:spPr bwMode="auto">
          <a:xfrm>
            <a:off x="1979613" y="620713"/>
            <a:ext cx="576262" cy="398462"/>
          </a:xfrm>
          <a:prstGeom prst="ellipse">
            <a:avLst/>
          </a:prstGeom>
          <a:solidFill>
            <a:schemeClr val="bg1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it-IT" altLang="it-IT" sz="1800" b="1" i="1">
                <a:solidFill>
                  <a:srgbClr val="000000"/>
                </a:solidFill>
                <a:latin typeface="Calibri" pitchFamily="34" charset="0"/>
              </a:rPr>
              <a:t>151</a:t>
            </a:r>
          </a:p>
        </p:txBody>
      </p:sp>
      <p:sp>
        <p:nvSpPr>
          <p:cNvPr id="2" name="Oval 36"/>
          <p:cNvSpPr>
            <a:spLocks noChangeArrowheads="1"/>
          </p:cNvSpPr>
          <p:nvPr/>
        </p:nvSpPr>
        <p:spPr bwMode="auto">
          <a:xfrm>
            <a:off x="4067175" y="3308350"/>
            <a:ext cx="504825" cy="388938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it-IT" altLang="it-IT" sz="1800" b="1" i="1">
                <a:solidFill>
                  <a:srgbClr val="000000"/>
                </a:solidFill>
                <a:latin typeface="Calibri" pitchFamily="34" charset="0"/>
              </a:rPr>
              <a:t>26</a:t>
            </a:r>
          </a:p>
        </p:txBody>
      </p:sp>
      <p:sp>
        <p:nvSpPr>
          <p:cNvPr id="105489" name="AutoShape 17"/>
          <p:cNvSpPr>
            <a:spLocks noChangeArrowheads="1"/>
          </p:cNvSpPr>
          <p:nvPr/>
        </p:nvSpPr>
        <p:spPr bwMode="auto">
          <a:xfrm>
            <a:off x="4279900" y="334963"/>
            <a:ext cx="4829175" cy="1965325"/>
          </a:xfrm>
          <a:prstGeom prst="roundRect">
            <a:avLst>
              <a:gd name="adj" fmla="val 16630"/>
            </a:avLst>
          </a:prstGeom>
          <a:gradFill rotWithShape="0">
            <a:gsLst>
              <a:gs pos="0">
                <a:srgbClr val="0033CC"/>
              </a:gs>
              <a:gs pos="50000">
                <a:srgbClr val="00185E"/>
              </a:gs>
              <a:gs pos="100000">
                <a:srgbClr val="0033CC"/>
              </a:gs>
            </a:gsLst>
            <a:lin ang="2700000" scaled="1"/>
          </a:gradFill>
          <a:ln w="9525">
            <a:solidFill>
              <a:srgbClr val="99CC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>
            <a:lvl1pPr>
              <a:defRPr kumimoji="1" sz="3000" u="sng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3000" u="sng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3000" u="sng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3000" u="sng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3000" u="sng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3000" u="sng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3000" u="sng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3000" u="sng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3000" u="sng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0" hangingPunct="0">
              <a:lnSpc>
                <a:spcPct val="80000"/>
              </a:lnSpc>
              <a:defRPr/>
            </a:pPr>
            <a:r>
              <a:rPr kumimoji="0" lang="en-US" altLang="it-IT" sz="2400" b="1" u="none" dirty="0" err="1" smtClean="0">
                <a:solidFill>
                  <a:srgbClr val="FFFF00"/>
                </a:solidFill>
                <a:cs typeface="+mn-cs"/>
                <a:sym typeface="Symbol" pitchFamily="18" charset="2"/>
              </a:rPr>
              <a:t>Incidenza</a:t>
            </a:r>
            <a:r>
              <a:rPr kumimoji="0" lang="en-US" altLang="it-IT" sz="2400" b="1" u="none" dirty="0" smtClean="0">
                <a:solidFill>
                  <a:srgbClr val="FFFF00"/>
                </a:solidFill>
                <a:cs typeface="+mn-cs"/>
                <a:sym typeface="Symbol" pitchFamily="18" charset="2"/>
              </a:rPr>
              <a:t> MM Italia 1993-2015</a:t>
            </a:r>
          </a:p>
          <a:p>
            <a:pPr algn="just" eaLnBrk="0" hangingPunct="0">
              <a:lnSpc>
                <a:spcPct val="50000"/>
              </a:lnSpc>
              <a:defRPr/>
            </a:pPr>
            <a:endParaRPr kumimoji="0" lang="it-IT" altLang="it-IT" sz="2400" b="1" u="none" dirty="0" smtClean="0">
              <a:solidFill>
                <a:srgbClr val="FFFFFF"/>
              </a:solidFill>
              <a:cs typeface="+mn-cs"/>
              <a:sym typeface="Symbol" pitchFamily="18" charset="2"/>
            </a:endParaRPr>
          </a:p>
          <a:p>
            <a:pPr algn="just" eaLnBrk="0" hangingPunct="0">
              <a:lnSpc>
                <a:spcPct val="80000"/>
              </a:lnSpc>
              <a:defRPr/>
            </a:pPr>
            <a:r>
              <a:rPr kumimoji="0" lang="it-IT" altLang="it-IT" sz="2200" b="1" u="none" dirty="0" smtClean="0">
                <a:solidFill>
                  <a:srgbClr val="FFFFFF"/>
                </a:solidFill>
                <a:cs typeface="+mn-cs"/>
                <a:sym typeface="Symbol" pitchFamily="18" charset="2"/>
              </a:rPr>
              <a:t>n= 27.356</a:t>
            </a:r>
            <a:r>
              <a:rPr kumimoji="0" lang="it-IT" altLang="it-IT" sz="1800" b="1" u="none" dirty="0" smtClean="0">
                <a:solidFill>
                  <a:srgbClr val="FFFFFF"/>
                </a:solidFill>
                <a:cs typeface="+mn-cs"/>
                <a:sym typeface="Symbol" pitchFamily="18" charset="2"/>
              </a:rPr>
              <a:t> </a:t>
            </a:r>
            <a:r>
              <a:rPr kumimoji="0" lang="it-IT" altLang="it-IT" sz="1800" b="1" u="none" dirty="0" smtClean="0">
                <a:solidFill>
                  <a:srgbClr val="C0C0C0"/>
                </a:solidFill>
                <a:cs typeface="+mn-cs"/>
                <a:sym typeface="Symbol" pitchFamily="18" charset="2"/>
              </a:rPr>
              <a:t>casi rilevati al 31 luglio 2017</a:t>
            </a:r>
          </a:p>
          <a:p>
            <a:pPr algn="just" eaLnBrk="0" hangingPunct="0">
              <a:lnSpc>
                <a:spcPct val="80000"/>
              </a:lnSpc>
              <a:defRPr/>
            </a:pPr>
            <a:r>
              <a:rPr kumimoji="0" lang="it-IT" altLang="it-IT" b="1" i="1" u="none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♂</a:t>
            </a:r>
            <a:r>
              <a:rPr kumimoji="0" lang="it-IT" altLang="it-IT" sz="2200" b="1" i="1" u="none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19.633, </a:t>
            </a:r>
            <a:r>
              <a:rPr kumimoji="0" lang="it-IT" altLang="it-IT" i="1" u="none" dirty="0" smtClean="0">
                <a:solidFill>
                  <a:srgbClr val="CC00CC"/>
                </a:solidFill>
                <a:cs typeface="+mn-cs"/>
              </a:rPr>
              <a:t>♀</a:t>
            </a:r>
            <a:r>
              <a:rPr lang="it-IT" altLang="it-IT" b="1" i="1" u="none" dirty="0" smtClean="0">
                <a:solidFill>
                  <a:srgbClr val="CC00CC"/>
                </a:solidFill>
                <a:cs typeface="+mn-cs"/>
              </a:rPr>
              <a:t> </a:t>
            </a:r>
            <a:r>
              <a:rPr lang="it-IT" altLang="it-IT" sz="2200" b="1" i="1" u="none" dirty="0" smtClean="0">
                <a:solidFill>
                  <a:srgbClr val="CC00CC"/>
                </a:solidFill>
                <a:cs typeface="+mn-cs"/>
              </a:rPr>
              <a:t>7.723 </a:t>
            </a:r>
            <a:r>
              <a:rPr lang="en-US" altLang="it-IT" sz="2200" b="1" i="1" u="none" dirty="0" smtClean="0">
                <a:solidFill>
                  <a:srgbClr val="CC00CC"/>
                </a:solidFill>
                <a:cs typeface="Arial" pitchFamily="34" charset="0"/>
              </a:rPr>
              <a:t>~ </a:t>
            </a:r>
            <a:r>
              <a:rPr kumimoji="0" lang="it-IT" altLang="it-IT" b="1" i="1" u="none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♂</a:t>
            </a:r>
            <a:r>
              <a:rPr kumimoji="0" lang="it-IT" altLang="it-IT" b="1" i="1" u="non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/</a:t>
            </a:r>
            <a:r>
              <a:rPr kumimoji="0" lang="it-IT" altLang="it-IT" i="1" u="none" dirty="0" smtClean="0">
                <a:solidFill>
                  <a:srgbClr val="CC00CC"/>
                </a:solidFill>
                <a:cs typeface="+mn-cs"/>
              </a:rPr>
              <a:t>♀ </a:t>
            </a:r>
            <a:r>
              <a:rPr kumimoji="0" lang="it-IT" altLang="it-IT" sz="2200" i="1" u="none" dirty="0" smtClean="0">
                <a:solidFill>
                  <a:srgbClr val="FFFF00"/>
                </a:solidFill>
                <a:cs typeface="+mn-cs"/>
              </a:rPr>
              <a:t>2,5</a:t>
            </a:r>
          </a:p>
          <a:p>
            <a:pPr algn="just" eaLnBrk="0" hangingPunct="0">
              <a:lnSpc>
                <a:spcPct val="80000"/>
              </a:lnSpc>
              <a:defRPr/>
            </a:pPr>
            <a:endParaRPr kumimoji="0" lang="it-IT" altLang="it-IT" sz="500" i="1" u="none" dirty="0" smtClean="0">
              <a:solidFill>
                <a:srgbClr val="FFFF00"/>
              </a:solidFill>
              <a:cs typeface="+mn-cs"/>
            </a:endParaRPr>
          </a:p>
          <a:p>
            <a:pPr algn="just" eaLnBrk="0" hangingPunct="0">
              <a:lnSpc>
                <a:spcPct val="80000"/>
              </a:lnSpc>
              <a:defRPr/>
            </a:pPr>
            <a:r>
              <a:rPr kumimoji="0" lang="it-IT" altLang="it-IT" sz="2200" i="1" u="none" dirty="0" smtClean="0">
                <a:solidFill>
                  <a:srgbClr val="FFFFFF"/>
                </a:solidFill>
                <a:cs typeface="+mn-cs"/>
              </a:rPr>
              <a:t>n=21.387 definiti per esposizione</a:t>
            </a:r>
          </a:p>
          <a:p>
            <a:pPr algn="just" eaLnBrk="0" hangingPunct="0">
              <a:lnSpc>
                <a:spcPct val="80000"/>
              </a:lnSpc>
              <a:defRPr/>
            </a:pPr>
            <a:endParaRPr kumimoji="0" lang="it-IT" altLang="it-IT" sz="500" i="1" u="none" dirty="0" smtClean="0">
              <a:solidFill>
                <a:srgbClr val="FFFFFF"/>
              </a:solidFill>
              <a:cs typeface="+mn-cs"/>
            </a:endParaRPr>
          </a:p>
          <a:p>
            <a:pPr algn="just" eaLnBrk="0" hangingPunct="0">
              <a:lnSpc>
                <a:spcPct val="80000"/>
              </a:lnSpc>
              <a:defRPr/>
            </a:pPr>
            <a:r>
              <a:rPr kumimoji="0" lang="it-IT" altLang="it-IT" sz="2100" i="1" u="none" dirty="0" smtClean="0">
                <a:solidFill>
                  <a:srgbClr val="FFFFFF"/>
                </a:solidFill>
                <a:cs typeface="+mn-cs"/>
              </a:rPr>
              <a:t>Latenza da esposizione:</a:t>
            </a:r>
            <a:r>
              <a:rPr kumimoji="0" lang="it-IT" altLang="it-IT" sz="2200" i="1" u="none" dirty="0" smtClean="0">
                <a:solidFill>
                  <a:srgbClr val="FFFFFF"/>
                </a:solidFill>
                <a:cs typeface="+mn-cs"/>
              </a:rPr>
              <a:t> 48±11,4 aa</a:t>
            </a:r>
            <a:endParaRPr kumimoji="0" lang="en-US" altLang="it-IT" sz="2200" i="1" u="none" dirty="0" smtClean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27010" name="AutoShape 34"/>
          <p:cNvSpPr>
            <a:spLocks noChangeArrowheads="1"/>
          </p:cNvSpPr>
          <p:nvPr/>
        </p:nvSpPr>
        <p:spPr bwMode="auto">
          <a:xfrm>
            <a:off x="5795963" y="4724400"/>
            <a:ext cx="3313112" cy="1379538"/>
          </a:xfrm>
          <a:prstGeom prst="roundRect">
            <a:avLst>
              <a:gd name="adj" fmla="val 16657"/>
            </a:avLst>
          </a:prstGeom>
          <a:gradFill rotWithShape="0">
            <a:gsLst>
              <a:gs pos="0">
                <a:srgbClr val="0066FF"/>
              </a:gs>
              <a:gs pos="50000">
                <a:srgbClr val="002F76"/>
              </a:gs>
              <a:gs pos="100000">
                <a:srgbClr val="0066FF"/>
              </a:gs>
            </a:gsLst>
            <a:lin ang="2700000" scaled="1"/>
          </a:gradFill>
          <a:ln w="12700">
            <a:solidFill>
              <a:srgbClr val="99CC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it-IT" altLang="it-IT" sz="2300" b="1">
                <a:solidFill>
                  <a:srgbClr val="FFFF00"/>
                </a:solidFill>
                <a:latin typeface="Arial Narrow" pitchFamily="34" charset="0"/>
              </a:rPr>
              <a:t>2013: 1.789 </a:t>
            </a:r>
            <a:r>
              <a:rPr lang="it-IT" altLang="it-IT" sz="2300" b="1">
                <a:solidFill>
                  <a:srgbClr val="FFFFFF"/>
                </a:solidFill>
                <a:latin typeface="Arial Narrow" pitchFamily="34" charset="0"/>
              </a:rPr>
              <a:t>(U 1.319,</a:t>
            </a:r>
            <a:r>
              <a:rPr lang="it-IT" altLang="it-IT" sz="2300" b="1">
                <a:solidFill>
                  <a:srgbClr val="FF00FF"/>
                </a:solidFill>
                <a:latin typeface="Arial Narrow" pitchFamily="34" charset="0"/>
              </a:rPr>
              <a:t> D 470</a:t>
            </a:r>
            <a:r>
              <a:rPr lang="it-IT" altLang="it-IT" sz="2300" b="1">
                <a:solidFill>
                  <a:srgbClr val="FFFF00"/>
                </a:solidFill>
                <a:latin typeface="Arial Narrow" pitchFamily="34" charset="0"/>
              </a:rPr>
              <a:t>)</a:t>
            </a:r>
          </a:p>
          <a:p>
            <a:pPr eaLnBrk="0" hangingPunct="0"/>
            <a:endParaRPr lang="it-IT" altLang="it-IT" sz="800" b="1">
              <a:solidFill>
                <a:srgbClr val="FFFF00"/>
              </a:solidFill>
              <a:latin typeface="Arial Narrow" pitchFamily="34" charset="0"/>
            </a:endParaRPr>
          </a:p>
          <a:p>
            <a:pPr eaLnBrk="0" hangingPunct="0"/>
            <a:endParaRPr lang="it-IT" altLang="it-IT" sz="500" b="1">
              <a:solidFill>
                <a:srgbClr val="FFFF00"/>
              </a:solidFill>
              <a:latin typeface="Arial Narrow" pitchFamily="34" charset="0"/>
            </a:endParaRPr>
          </a:p>
          <a:p>
            <a:pPr eaLnBrk="0" hangingPunct="0"/>
            <a:r>
              <a:rPr lang="it-IT" altLang="it-IT" sz="2300" b="1">
                <a:solidFill>
                  <a:srgbClr val="BFBFBF"/>
                </a:solidFill>
                <a:latin typeface="Arial Narrow" pitchFamily="34" charset="0"/>
              </a:rPr>
              <a:t>2019: 1800</a:t>
            </a:r>
            <a:r>
              <a:rPr lang="it-IT" altLang="it-IT" sz="2300" b="1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it-IT" altLang="it-IT" sz="2300" b="1">
                <a:solidFill>
                  <a:srgbClr val="FFFFFF"/>
                </a:solidFill>
                <a:latin typeface="Arial Narrow" pitchFamily="34" charset="0"/>
              </a:rPr>
              <a:t>(U 1.300,</a:t>
            </a:r>
            <a:r>
              <a:rPr lang="it-IT" altLang="it-IT" sz="2300" b="1">
                <a:solidFill>
                  <a:srgbClr val="FF00FF"/>
                </a:solidFill>
                <a:latin typeface="Arial Narrow" pitchFamily="34" charset="0"/>
              </a:rPr>
              <a:t> D 500</a:t>
            </a:r>
            <a:r>
              <a:rPr lang="it-IT" altLang="it-IT" sz="2300" b="1">
                <a:solidFill>
                  <a:srgbClr val="FFFF00"/>
                </a:solidFill>
                <a:latin typeface="Arial Narrow" pitchFamily="34" charset="0"/>
              </a:rPr>
              <a:t>)</a:t>
            </a:r>
          </a:p>
          <a:p>
            <a:pPr eaLnBrk="0" hangingPunct="0"/>
            <a:r>
              <a:rPr lang="it-IT" altLang="it-IT" sz="2000" b="1">
                <a:solidFill>
                  <a:srgbClr val="FFFF00"/>
                </a:solidFill>
                <a:latin typeface="Arial Narrow" pitchFamily="34" charset="0"/>
              </a:rPr>
              <a:t>      (</a:t>
            </a:r>
            <a:r>
              <a:rPr lang="it-IT" altLang="it-IT" sz="2200" b="1">
                <a:solidFill>
                  <a:srgbClr val="FFFF00"/>
                </a:solidFill>
                <a:latin typeface="Arial Narrow" pitchFamily="34" charset="0"/>
              </a:rPr>
              <a:t>stima AIRTum/AIOM)</a:t>
            </a:r>
          </a:p>
        </p:txBody>
      </p:sp>
      <p:sp>
        <p:nvSpPr>
          <p:cNvPr id="32" name="AutoShape 31"/>
          <p:cNvSpPr>
            <a:spLocks noChangeArrowheads="1"/>
          </p:cNvSpPr>
          <p:nvPr/>
        </p:nvSpPr>
        <p:spPr bwMode="auto">
          <a:xfrm>
            <a:off x="114300" y="5451475"/>
            <a:ext cx="2655888" cy="1150938"/>
          </a:xfrm>
          <a:prstGeom prst="roundRect">
            <a:avLst>
              <a:gd name="adj" fmla="val 16657"/>
            </a:avLst>
          </a:prstGeom>
          <a:gradFill rotWithShape="0">
            <a:gsLst>
              <a:gs pos="0">
                <a:srgbClr val="0066FF"/>
              </a:gs>
              <a:gs pos="50000">
                <a:srgbClr val="002F76"/>
              </a:gs>
              <a:gs pos="100000">
                <a:srgbClr val="0066FF"/>
              </a:gs>
            </a:gsLst>
            <a:lin ang="2700000" scaled="1"/>
          </a:gradFill>
          <a:ln w="12700">
            <a:solidFill>
              <a:srgbClr val="99CCFF"/>
            </a:solidFill>
            <a:round/>
            <a:headEnd/>
            <a:tailEnd/>
          </a:ln>
        </p:spPr>
        <p:txBody>
          <a:bodyPr lIns="53975" tIns="46038" rIns="53975" bIns="46038">
            <a:spAutoFit/>
          </a:bodyPr>
          <a:lstStyle/>
          <a:p>
            <a:pPr eaLnBrk="0" hangingPunct="0"/>
            <a:r>
              <a:rPr lang="it-IT" altLang="it-IT" sz="2200" b="1">
                <a:solidFill>
                  <a:srgbClr val="FFFFFF"/>
                </a:solidFill>
              </a:rPr>
              <a:t>TIS 2013 MM</a:t>
            </a:r>
          </a:p>
          <a:p>
            <a:pPr eaLnBrk="0" hangingPunct="0"/>
            <a:r>
              <a:rPr lang="it-IT" altLang="it-IT" sz="2000" b="1">
                <a:solidFill>
                  <a:srgbClr val="FFFFFF"/>
                </a:solidFill>
              </a:rPr>
              <a:t>maschi   4,2  x 10</a:t>
            </a:r>
            <a:r>
              <a:rPr lang="it-IT" altLang="it-IT" sz="2000" b="1" baseline="30000">
                <a:solidFill>
                  <a:srgbClr val="FFFFFF"/>
                </a:solidFill>
              </a:rPr>
              <a:t>5 </a:t>
            </a:r>
          </a:p>
          <a:p>
            <a:pPr eaLnBrk="0" hangingPunct="0"/>
            <a:r>
              <a:rPr lang="it-IT" altLang="it-IT" sz="2000" b="1">
                <a:solidFill>
                  <a:srgbClr val="FF00FF"/>
                </a:solidFill>
              </a:rPr>
              <a:t>femmine 1,2</a:t>
            </a:r>
            <a:r>
              <a:rPr lang="it-IT" altLang="it-IT" sz="2000" b="1">
                <a:solidFill>
                  <a:srgbClr val="FFFFFF"/>
                </a:solidFill>
              </a:rPr>
              <a:t>  x 10</a:t>
            </a:r>
            <a:r>
              <a:rPr lang="it-IT" altLang="it-IT" sz="2000" b="1" baseline="30000">
                <a:solidFill>
                  <a:srgbClr val="FFFFFF"/>
                </a:solidFill>
              </a:rPr>
              <a:t>5</a:t>
            </a:r>
            <a:endParaRPr lang="it-IT" altLang="it-IT" sz="2000" b="1">
              <a:solidFill>
                <a:srgbClr val="FFFFFF"/>
              </a:solidFill>
            </a:endParaRPr>
          </a:p>
        </p:txBody>
      </p:sp>
      <p:sp>
        <p:nvSpPr>
          <p:cNvPr id="31" name="AutoShape 4"/>
          <p:cNvSpPr>
            <a:spLocks noChangeArrowheads="1"/>
          </p:cNvSpPr>
          <p:nvPr/>
        </p:nvSpPr>
        <p:spPr bwMode="auto">
          <a:xfrm>
            <a:off x="5940425" y="2522538"/>
            <a:ext cx="3168650" cy="1770062"/>
          </a:xfrm>
          <a:prstGeom prst="roundRect">
            <a:avLst>
              <a:gd name="adj" fmla="val 16657"/>
            </a:avLst>
          </a:prstGeom>
          <a:gradFill rotWithShape="0">
            <a:gsLst>
              <a:gs pos="0">
                <a:srgbClr val="0066FF"/>
              </a:gs>
              <a:gs pos="50000">
                <a:srgbClr val="002F76"/>
              </a:gs>
              <a:gs pos="100000">
                <a:srgbClr val="0066FF"/>
              </a:gs>
            </a:gsLst>
            <a:lin ang="2700000" scaled="1"/>
          </a:gradFill>
          <a:ln w="12700">
            <a:solidFill>
              <a:srgbClr val="99CC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it-IT" altLang="it-IT" sz="2000" b="1">
                <a:solidFill>
                  <a:srgbClr val="FFFFFF"/>
                </a:solidFill>
              </a:rPr>
              <a:t>Pleura      25.450</a:t>
            </a:r>
            <a:r>
              <a:rPr lang="it-IT" altLang="it-IT" sz="2000" b="1">
                <a:solidFill>
                  <a:srgbClr val="FFFF00"/>
                </a:solidFill>
              </a:rPr>
              <a:t>  </a:t>
            </a:r>
            <a:r>
              <a:rPr lang="it-IT" altLang="it-IT" sz="2000" b="1">
                <a:solidFill>
                  <a:srgbClr val="B2B2B2"/>
                </a:solidFill>
              </a:rPr>
              <a:t>93.0%</a:t>
            </a:r>
            <a:r>
              <a:rPr lang="it-IT" altLang="it-IT" sz="2400" b="1">
                <a:solidFill>
                  <a:srgbClr val="FFFF00"/>
                </a:solidFill>
              </a:rPr>
              <a:t> </a:t>
            </a:r>
          </a:p>
          <a:p>
            <a:pPr eaLnBrk="0" hangingPunct="0"/>
            <a:r>
              <a:rPr lang="it-IT" altLang="it-IT" sz="2000" b="1">
                <a:solidFill>
                  <a:srgbClr val="FFFF00"/>
                </a:solidFill>
              </a:rPr>
              <a:t>Peritoneo  1.769 </a:t>
            </a:r>
            <a:r>
              <a:rPr lang="it-IT" altLang="it-IT" sz="2000" b="1">
                <a:solidFill>
                  <a:srgbClr val="B2B2B2"/>
                </a:solidFill>
              </a:rPr>
              <a:t>    6.5%</a:t>
            </a:r>
          </a:p>
          <a:p>
            <a:pPr eaLnBrk="0" hangingPunct="0"/>
            <a:r>
              <a:rPr lang="it-IT" altLang="it-IT" sz="2000" b="1">
                <a:solidFill>
                  <a:srgbClr val="FF00FF"/>
                </a:solidFill>
              </a:rPr>
              <a:t>Pericardio      58 </a:t>
            </a:r>
            <a:r>
              <a:rPr lang="it-IT" altLang="it-IT" sz="2000" b="1">
                <a:solidFill>
                  <a:srgbClr val="FFFF00"/>
                </a:solidFill>
              </a:rPr>
              <a:t>    </a:t>
            </a:r>
            <a:r>
              <a:rPr lang="it-IT" altLang="it-IT" sz="2000" b="1">
                <a:solidFill>
                  <a:srgbClr val="B2B2B2"/>
                </a:solidFill>
              </a:rPr>
              <a:t>0.2%</a:t>
            </a:r>
          </a:p>
          <a:p>
            <a:pPr eaLnBrk="0" hangingPunct="0"/>
            <a:r>
              <a:rPr lang="it-IT" altLang="it-IT" sz="2000" b="1">
                <a:solidFill>
                  <a:srgbClr val="FFFF00"/>
                </a:solidFill>
              </a:rPr>
              <a:t>Testicolo        79     </a:t>
            </a:r>
            <a:r>
              <a:rPr lang="it-IT" altLang="it-IT" sz="2000" b="1">
                <a:solidFill>
                  <a:srgbClr val="B2B2B2"/>
                </a:solidFill>
              </a:rPr>
              <a:t>0.3%</a:t>
            </a:r>
          </a:p>
          <a:p>
            <a:pPr eaLnBrk="0" hangingPunct="0"/>
            <a:r>
              <a:rPr lang="it-IT" altLang="it-IT" sz="2000" b="1">
                <a:solidFill>
                  <a:srgbClr val="FFFFFF"/>
                </a:solidFill>
              </a:rPr>
              <a:t>Totale       27.356</a:t>
            </a:r>
          </a:p>
        </p:txBody>
      </p:sp>
      <p:sp>
        <p:nvSpPr>
          <p:cNvPr id="28" name="Text Box 30"/>
          <p:cNvSpPr txBox="1">
            <a:spLocks noChangeArrowheads="1"/>
          </p:cNvSpPr>
          <p:nvPr/>
        </p:nvSpPr>
        <p:spPr bwMode="auto">
          <a:xfrm>
            <a:off x="4427538" y="6121400"/>
            <a:ext cx="4681537" cy="692150"/>
          </a:xfrm>
          <a:prstGeom prst="rect">
            <a:avLst/>
          </a:prstGeom>
          <a:noFill/>
          <a:ln>
            <a:noFill/>
          </a:ln>
          <a:extLst/>
        </p:spPr>
        <p:txBody>
          <a:bodyPr lIns="91388" tIns="45705" rIns="91388" bIns="4570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kumimoji="0" lang="it-IT" altLang="it-IT" sz="1700" i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Fonti: VI Rapporto ReNaM</a:t>
            </a:r>
            <a:r>
              <a:rPr kumimoji="0" lang="it-IT" altLang="it-IT" sz="1700" b="1" i="1" dirty="0" smtClean="0">
                <a:solidFill>
                  <a:srgbClr val="C0C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, ed. set 2018;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kumimoji="0" lang="it-IT" altLang="it-IT" sz="500" b="1" i="1" dirty="0" smtClean="0">
              <a:solidFill>
                <a:srgbClr val="C0C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kumimoji="0" lang="it-IT" altLang="it-IT" sz="1700" b="1" i="1" dirty="0" err="1" smtClean="0">
                <a:solidFill>
                  <a:srgbClr val="C0C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AIRTum</a:t>
            </a:r>
            <a:r>
              <a:rPr kumimoji="0" lang="it-IT" altLang="it-IT" sz="1700" b="1" i="1" dirty="0" smtClean="0">
                <a:solidFill>
                  <a:srgbClr val="C0C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/AIOM</a:t>
            </a:r>
            <a:r>
              <a:rPr kumimoji="0" lang="it-IT" altLang="it-IT" sz="1500" b="1" i="1" dirty="0" smtClean="0">
                <a:solidFill>
                  <a:srgbClr val="C0C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, I numeri del cancro in Italia 2019</a:t>
            </a:r>
            <a:endParaRPr kumimoji="0" lang="it-IT" altLang="it-IT" sz="1800" b="1" i="1" dirty="0" smtClean="0">
              <a:solidFill>
                <a:srgbClr val="C0C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5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5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5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5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5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5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5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5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5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5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5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5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5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5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5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5" presetID="4" presetClass="entr" presetSubtype="3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7" dur="500"/>
                                        <p:tgtEl>
                                          <p:spTgt spid="105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3" presetID="23" presetClass="entr" presetSubtype="27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27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7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7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7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5" presetID="23" presetClass="entr" presetSubtype="52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7" grpId="0" animBg="1" autoUpdateAnimBg="0" rev="1"/>
      <p:bldP spid="105478" grpId="0" animBg="1" autoUpdateAnimBg="0" rev="1"/>
      <p:bldP spid="105479" grpId="0" animBg="1" autoUpdateAnimBg="0" rev="1"/>
      <p:bldP spid="105480" grpId="0" animBg="1" autoUpdateAnimBg="0" rev="1"/>
      <p:bldP spid="105481" grpId="0" animBg="1" autoUpdateAnimBg="0" rev="1"/>
      <p:bldP spid="105482" grpId="0" animBg="1" autoUpdateAnimBg="0" rev="1"/>
      <p:bldP spid="105483" grpId="0" animBg="1" autoUpdateAnimBg="0" rev="1"/>
      <p:bldP spid="105484" grpId="0" animBg="1" autoUpdateAnimBg="0" rev="1"/>
      <p:bldP spid="105485" grpId="0" animBg="1" autoUpdateAnimBg="0" rev="1"/>
      <p:bldP spid="105486" grpId="0" animBg="1" autoUpdateAnimBg="0" rev="1"/>
      <p:bldP spid="105487" grpId="0" animBg="1" autoUpdateAnimBg="0" rev="1"/>
      <p:bldP spid="105488" grpId="0" animBg="1" autoUpdateAnimBg="0" rev="1"/>
      <p:bldP spid="105506" grpId="0" animBg="1" autoUpdateAnimBg="0" rev="1"/>
      <p:bldP spid="105507" grpId="0" animBg="1" autoUpdateAnimBg="0" rev="1"/>
      <p:bldP spid="105508" grpId="0" animBg="1" autoUpdateAnimBg="0" rev="1"/>
      <p:bldP spid="105509" grpId="0" animBg="1" autoUpdateAnimBg="0" rev="1"/>
      <p:bldP spid="105510" grpId="0" animBg="1" autoUpdateAnimBg="0" rev="1"/>
      <p:bldP spid="105514" grpId="0" animBg="1" autoUpdateAnimBg="0" rev="1"/>
      <p:bldP spid="105517" grpId="0" animBg="1" autoUpdateAnimBg="0" rev="1"/>
      <p:bldP spid="2" grpId="0" animBg="1" autoUpdateAnimBg="0" rev="1"/>
      <p:bldP spid="105489" grpId="0" animBg="1" autoUpdateAnimBg="0"/>
      <p:bldP spid="127010" grpId="0" animBg="1" autoUpdateAnimBg="0"/>
      <p:bldP spid="32" grpId="0" animBg="1" autoUpdateAnimBg="0"/>
      <p:bldP spid="31" grpId="0" animBg="1" autoUpdateAnimBg="0"/>
      <p:bldP spid="2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30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7738" y="1519238"/>
            <a:ext cx="7250112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430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5" y="981074"/>
            <a:ext cx="9036496" cy="5184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4307" name="AutoShape 6"/>
          <p:cNvSpPr>
            <a:spLocks noGrp="1" noChangeArrowheads="1"/>
          </p:cNvSpPr>
          <p:nvPr>
            <p:ph type="title"/>
          </p:nvPr>
        </p:nvSpPr>
        <p:spPr>
          <a:xfrm>
            <a:off x="35496" y="44450"/>
            <a:ext cx="8856662" cy="731838"/>
          </a:xfrm>
          <a:prstGeom prst="roundRect">
            <a:avLst>
              <a:gd name="adj" fmla="val 16630"/>
            </a:avLst>
          </a:prstGeom>
          <a:solidFill>
            <a:srgbClr val="CCFFFF"/>
          </a:solidFill>
          <a:ln>
            <a:solidFill>
              <a:srgbClr val="99CCFF"/>
            </a:solidFill>
            <a:round/>
          </a:ln>
        </p:spPr>
        <p:txBody>
          <a:bodyPr/>
          <a:lstStyle/>
          <a:p>
            <a:pPr algn="l">
              <a:lnSpc>
                <a:spcPct val="90000"/>
              </a:lnSpc>
            </a:pPr>
            <a:r>
              <a:rPr kumimoji="1" lang="it-IT" altLang="it-IT" sz="2500" b="1" dirty="0" smtClean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DATI ReM </a:t>
            </a:r>
            <a:r>
              <a:rPr kumimoji="1" lang="it-IT" altLang="it-IT" sz="2500" b="1" dirty="0" err="1" smtClean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RE-R:</a:t>
            </a:r>
            <a:r>
              <a:rPr lang="it-IT" altLang="it-IT" sz="2500" b="1" dirty="0" err="1" smtClean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Distribuzione</a:t>
            </a:r>
            <a:r>
              <a:rPr lang="it-IT" altLang="it-IT" sz="2500" b="1" dirty="0" smtClean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INCIDENZA per residenza</a:t>
            </a:r>
            <a:r>
              <a:rPr kumimoji="1" lang="it-IT" altLang="it-IT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36295" name="AutoShape 7"/>
          <p:cNvSpPr>
            <a:spLocks noChangeArrowheads="1"/>
          </p:cNvSpPr>
          <p:nvPr/>
        </p:nvSpPr>
        <p:spPr bwMode="auto">
          <a:xfrm>
            <a:off x="6444208" y="836613"/>
            <a:ext cx="2625725" cy="119856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33CC"/>
              </a:gs>
              <a:gs pos="50000">
                <a:srgbClr val="00185E"/>
              </a:gs>
              <a:gs pos="100000">
                <a:srgbClr val="0033CC"/>
              </a:gs>
            </a:gsLst>
            <a:lin ang="2700000" scaled="1"/>
          </a:gradFill>
          <a:ln w="9525">
            <a:solidFill>
              <a:srgbClr val="99CCFF"/>
            </a:solidFill>
            <a:round/>
            <a:headEnd/>
            <a:tailEnd/>
          </a:ln>
        </p:spPr>
        <p:txBody>
          <a:bodyPr lIns="54000" tIns="10800" rIns="54000" bIns="10800">
            <a:spAutoFit/>
          </a:bodyPr>
          <a:lstStyle/>
          <a:p>
            <a:pPr eaLnBrk="0" hangingPunct="0"/>
            <a:r>
              <a:rPr lang="it-IT" altLang="it-IT" sz="2300" b="1" dirty="0">
                <a:solidFill>
                  <a:srgbClr val="FFFFFF"/>
                </a:solidFill>
              </a:rPr>
              <a:t>Casi </a:t>
            </a:r>
            <a:r>
              <a:rPr lang="it-IT" altLang="it-IT" sz="2300" b="1" dirty="0" err="1">
                <a:solidFill>
                  <a:srgbClr val="FFFFFF"/>
                </a:solidFill>
              </a:rPr>
              <a:t>ReM</a:t>
            </a:r>
            <a:r>
              <a:rPr lang="it-IT" altLang="it-IT" sz="2300" b="1" dirty="0">
                <a:solidFill>
                  <a:srgbClr val="FFFFFF"/>
                </a:solidFill>
              </a:rPr>
              <a:t>    </a:t>
            </a:r>
            <a:r>
              <a:rPr lang="it-IT" altLang="it-IT" sz="2300" b="1" dirty="0" smtClean="0">
                <a:solidFill>
                  <a:srgbClr val="FFFFFF"/>
                </a:solidFill>
              </a:rPr>
              <a:t>2.997</a:t>
            </a:r>
            <a:endParaRPr lang="it-IT" altLang="it-IT" sz="2300" b="1" dirty="0">
              <a:solidFill>
                <a:srgbClr val="FFFFFF"/>
              </a:solidFill>
            </a:endParaRPr>
          </a:p>
          <a:p>
            <a:pPr eaLnBrk="0" hangingPunct="0"/>
            <a:r>
              <a:rPr lang="it-IT" altLang="it-IT" sz="2300" b="1" dirty="0">
                <a:solidFill>
                  <a:srgbClr val="FFFFFF"/>
                </a:solidFill>
              </a:rPr>
              <a:t>Uomini        </a:t>
            </a:r>
            <a:r>
              <a:rPr lang="it-IT" altLang="it-IT" sz="2300" b="1" dirty="0" smtClean="0">
                <a:solidFill>
                  <a:srgbClr val="FFFFFF"/>
                </a:solidFill>
              </a:rPr>
              <a:t>2.168</a:t>
            </a:r>
            <a:endParaRPr lang="it-IT" altLang="it-IT" sz="2300" b="1" dirty="0">
              <a:solidFill>
                <a:srgbClr val="FFFFFF"/>
              </a:solidFill>
            </a:endParaRPr>
          </a:p>
          <a:p>
            <a:pPr eaLnBrk="0" hangingPunct="0"/>
            <a:r>
              <a:rPr lang="it-IT" altLang="it-IT" sz="2300" b="1" dirty="0">
                <a:solidFill>
                  <a:srgbClr val="FFFFFF"/>
                </a:solidFill>
              </a:rPr>
              <a:t>Donne	            </a:t>
            </a:r>
            <a:r>
              <a:rPr lang="it-IT" altLang="it-IT" sz="2300" b="1" dirty="0" smtClean="0">
                <a:solidFill>
                  <a:srgbClr val="FFFFFF"/>
                </a:solidFill>
              </a:rPr>
              <a:t>829</a:t>
            </a:r>
            <a:endParaRPr lang="it-IT" altLang="it-IT" sz="2400" dirty="0">
              <a:solidFill>
                <a:srgbClr val="FF9900"/>
              </a:solidFill>
            </a:endParaRPr>
          </a:p>
        </p:txBody>
      </p:sp>
      <p:sp>
        <p:nvSpPr>
          <p:cNvPr id="1036313" name="AutoShape 25"/>
          <p:cNvSpPr>
            <a:spLocks noGrp="1" noChangeArrowheads="1"/>
          </p:cNvSpPr>
          <p:nvPr>
            <p:ph type="body" idx="1"/>
          </p:nvPr>
        </p:nvSpPr>
        <p:spPr>
          <a:xfrm>
            <a:off x="35496" y="6378848"/>
            <a:ext cx="9001000" cy="29051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33CC"/>
              </a:gs>
              <a:gs pos="50000">
                <a:srgbClr val="00185E"/>
              </a:gs>
              <a:gs pos="100000">
                <a:srgbClr val="0033CC"/>
              </a:gs>
            </a:gsLst>
            <a:lin ang="2700000" scaled="1"/>
          </a:gradFill>
          <a:ln w="19050">
            <a:solidFill>
              <a:srgbClr val="99CCFF"/>
            </a:solidFill>
            <a:round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kumimoji="1" lang="it-IT" altLang="it-IT" sz="1800" b="1" dirty="0" smtClean="0"/>
              <a:t>TS RE-R ‘14-’18: U 3.8; </a:t>
            </a:r>
            <a:r>
              <a:rPr kumimoji="1" lang="it-IT" altLang="it-IT" sz="1800" b="1" dirty="0" smtClean="0">
                <a:solidFill>
                  <a:srgbClr val="FF00FF"/>
                </a:solidFill>
              </a:rPr>
              <a:t>D 1.1    </a:t>
            </a:r>
            <a:r>
              <a:rPr kumimoji="1" lang="it-IT" altLang="it-IT" sz="1800" b="1" dirty="0" smtClean="0"/>
              <a:t>TS RE-R 2013: U 3.9; </a:t>
            </a:r>
            <a:r>
              <a:rPr kumimoji="1" lang="it-IT" altLang="it-IT" sz="1800" b="1" dirty="0" smtClean="0">
                <a:solidFill>
                  <a:srgbClr val="FF00FF"/>
                </a:solidFill>
              </a:rPr>
              <a:t>D 1.4    </a:t>
            </a:r>
            <a:r>
              <a:rPr kumimoji="1" lang="it-IT" altLang="it-IT" sz="1800" b="1" dirty="0" smtClean="0"/>
              <a:t>TS Italia 2013: U 4.2; </a:t>
            </a:r>
            <a:r>
              <a:rPr kumimoji="1" lang="it-IT" altLang="it-IT" sz="1800" b="1" dirty="0" smtClean="0">
                <a:solidFill>
                  <a:srgbClr val="FF00FF"/>
                </a:solidFill>
              </a:rPr>
              <a:t>D 1.2</a:t>
            </a:r>
          </a:p>
        </p:txBody>
      </p:sp>
      <p:sp>
        <p:nvSpPr>
          <p:cNvPr id="1036296" name="Oval 8"/>
          <p:cNvSpPr>
            <a:spLocks noChangeArrowheads="1"/>
          </p:cNvSpPr>
          <p:nvPr/>
        </p:nvSpPr>
        <p:spPr bwMode="auto">
          <a:xfrm>
            <a:off x="544513" y="4941888"/>
            <a:ext cx="1219200" cy="903287"/>
          </a:xfrm>
          <a:prstGeom prst="ellipse">
            <a:avLst/>
          </a:prstGeom>
          <a:solidFill>
            <a:srgbClr val="CCFFCC"/>
          </a:solidFill>
          <a:ln w="19050" cap="rnd">
            <a:solidFill>
              <a:schemeClr val="accent2"/>
            </a:solidFill>
            <a:prstDash val="sysDot"/>
            <a:round/>
            <a:headEnd/>
            <a:tailEnd/>
          </a:ln>
        </p:spPr>
        <p:txBody>
          <a:bodyPr lIns="18000" tIns="10800" rIns="18000" bIns="10800">
            <a:spAutoFit/>
          </a:bodyPr>
          <a:lstStyle/>
          <a:p>
            <a:pPr algn="ctr" eaLnBrk="0" hangingPunct="0"/>
            <a:r>
              <a:rPr lang="it-IT" altLang="it-IT" sz="2000" b="1" dirty="0">
                <a:solidFill>
                  <a:srgbClr val="2A2AA8"/>
                </a:solidFill>
                <a:latin typeface="Times New Roman" pitchFamily="18" charset="0"/>
              </a:rPr>
              <a:t>U  </a:t>
            </a:r>
            <a:r>
              <a:rPr lang="it-IT" altLang="it-IT" sz="2000" b="1" dirty="0" smtClean="0">
                <a:solidFill>
                  <a:srgbClr val="2A2AA8"/>
                </a:solidFill>
                <a:latin typeface="Times New Roman" pitchFamily="18" charset="0"/>
              </a:rPr>
              <a:t>544</a:t>
            </a:r>
            <a:endParaRPr lang="it-IT" altLang="it-IT" sz="2000" b="1" dirty="0">
              <a:solidFill>
                <a:srgbClr val="2A2AA8"/>
              </a:solidFill>
              <a:latin typeface="Times New Roman" pitchFamily="18" charset="0"/>
            </a:endParaRPr>
          </a:p>
          <a:p>
            <a:pPr algn="ctr" eaLnBrk="0" hangingPunct="0"/>
            <a:r>
              <a:rPr lang="it-IT" altLang="it-IT" sz="2000" b="1" dirty="0">
                <a:solidFill>
                  <a:srgbClr val="FF00FF"/>
                </a:solidFill>
                <a:latin typeface="Times New Roman" pitchFamily="18" charset="0"/>
              </a:rPr>
              <a:t>D  207</a:t>
            </a:r>
          </a:p>
        </p:txBody>
      </p:sp>
      <p:sp>
        <p:nvSpPr>
          <p:cNvPr id="1036297" name="Text Box 9"/>
          <p:cNvSpPr txBox="1">
            <a:spLocks noChangeArrowheads="1"/>
          </p:cNvSpPr>
          <p:nvPr/>
        </p:nvSpPr>
        <p:spPr bwMode="auto">
          <a:xfrm>
            <a:off x="1874838" y="4941888"/>
            <a:ext cx="43529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it-IT" altLang="it-IT" sz="2400" b="1" dirty="0">
                <a:solidFill>
                  <a:srgbClr val="FFFF66"/>
                </a:solidFill>
              </a:rPr>
              <a:t>Incidenza</a:t>
            </a:r>
            <a:r>
              <a:rPr lang="it-IT" altLang="it-IT" sz="2000" b="1" dirty="0">
                <a:solidFill>
                  <a:srgbClr val="FFFF66"/>
                </a:solidFill>
              </a:rPr>
              <a:t> </a:t>
            </a:r>
            <a:r>
              <a:rPr lang="it-IT" altLang="it-IT" sz="2400" b="1" dirty="0">
                <a:solidFill>
                  <a:srgbClr val="FFFF66"/>
                </a:solidFill>
              </a:rPr>
              <a:t>2014-’18 (</a:t>
            </a:r>
            <a:r>
              <a:rPr lang="it-IT" altLang="it-IT" sz="2400" b="1" dirty="0" smtClean="0">
                <a:solidFill>
                  <a:srgbClr val="FFFF66"/>
                </a:solidFill>
              </a:rPr>
              <a:t>n=751) </a:t>
            </a:r>
            <a:endParaRPr lang="it-IT" altLang="it-IT" sz="2400" b="1" dirty="0">
              <a:solidFill>
                <a:srgbClr val="FFFF66"/>
              </a:solidFill>
            </a:endParaRPr>
          </a:p>
          <a:p>
            <a:pPr eaLnBrk="0" hangingPunct="0"/>
            <a:r>
              <a:rPr lang="it-IT" altLang="it-IT" sz="2000" b="1" dirty="0">
                <a:solidFill>
                  <a:srgbClr val="FFFF66"/>
                </a:solidFill>
              </a:rPr>
              <a:t>T</a:t>
            </a:r>
            <a:r>
              <a:rPr lang="it-IT" altLang="it-IT" sz="1900" b="1" dirty="0">
                <a:solidFill>
                  <a:srgbClr val="FFFF66"/>
                </a:solidFill>
              </a:rPr>
              <a:t>S per 100.000 (pop. Italia 2000)</a:t>
            </a:r>
            <a:endParaRPr lang="it-IT" altLang="it-IT" sz="2400" dirty="0">
              <a:solidFill>
                <a:srgbClr val="FFFFFF"/>
              </a:solidFill>
            </a:endParaRPr>
          </a:p>
        </p:txBody>
      </p:sp>
      <p:sp>
        <p:nvSpPr>
          <p:cNvPr id="1036314" name="Oval 26"/>
          <p:cNvSpPr>
            <a:spLocks noChangeArrowheads="1"/>
          </p:cNvSpPr>
          <p:nvPr/>
        </p:nvSpPr>
        <p:spPr bwMode="auto">
          <a:xfrm>
            <a:off x="442913" y="944563"/>
            <a:ext cx="823912" cy="873125"/>
          </a:xfrm>
          <a:prstGeom prst="ellipse">
            <a:avLst/>
          </a:prstGeom>
          <a:solidFill>
            <a:schemeClr val="hlink"/>
          </a:solidFill>
          <a:ln w="12700">
            <a:solidFill>
              <a:srgbClr val="0000FF"/>
            </a:solidFill>
            <a:round/>
            <a:headEnd/>
            <a:tailEnd/>
          </a:ln>
        </p:spPr>
        <p:txBody>
          <a:bodyPr wrap="none" lIns="21600" tIns="154800" rIns="21600" bIns="154800">
            <a:spAutoFit/>
          </a:bodyPr>
          <a:lstStyle/>
          <a:p>
            <a:pPr eaLnBrk="0" hangingPunct="0"/>
            <a:r>
              <a:rPr lang="it-IT" altLang="it-IT" sz="2000" b="1">
                <a:solidFill>
                  <a:srgbClr val="000000"/>
                </a:solidFill>
              </a:rPr>
              <a:t>Casi</a:t>
            </a:r>
            <a:endParaRPr lang="it-IT" altLang="it-IT" sz="2400" b="1" i="1">
              <a:solidFill>
                <a:srgbClr val="FFFFFF"/>
              </a:solidFill>
            </a:endParaRPr>
          </a:p>
        </p:txBody>
      </p:sp>
      <p:sp>
        <p:nvSpPr>
          <p:cNvPr id="1036315" name="Text Box 27"/>
          <p:cNvSpPr txBox="1">
            <a:spLocks noChangeArrowheads="1"/>
          </p:cNvSpPr>
          <p:nvPr/>
        </p:nvSpPr>
        <p:spPr bwMode="auto">
          <a:xfrm>
            <a:off x="1277938" y="1052513"/>
            <a:ext cx="2234802" cy="40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kumimoji="0" lang="it-IT" altLang="it-IT" sz="2000" b="1" dirty="0">
                <a:solidFill>
                  <a:srgbClr val="C0C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</a:t>
            </a:r>
            <a:r>
              <a:rPr kumimoji="0" lang="it-IT" altLang="it-IT" sz="2000" b="1" dirty="0" err="1">
                <a:solidFill>
                  <a:srgbClr val="C0C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agg</a:t>
            </a:r>
            <a:r>
              <a:rPr kumimoji="0" lang="it-IT" altLang="it-IT" sz="2000" b="1" dirty="0">
                <a:solidFill>
                  <a:srgbClr val="C0C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</a:t>
            </a:r>
            <a:r>
              <a:rPr kumimoji="0" lang="it-IT" altLang="it-IT" sz="2000" b="1" dirty="0" smtClean="0">
                <a:solidFill>
                  <a:srgbClr val="C0C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30/09/2020)</a:t>
            </a:r>
            <a:endParaRPr kumimoji="0" lang="it-IT" altLang="it-IT" sz="2000" dirty="0">
              <a:solidFill>
                <a:srgbClr val="C0C0C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36292" name="Oval 4"/>
          <p:cNvSpPr>
            <a:spLocks noChangeArrowheads="1"/>
          </p:cNvSpPr>
          <p:nvPr/>
        </p:nvSpPr>
        <p:spPr bwMode="auto">
          <a:xfrm>
            <a:off x="1187450" y="1844824"/>
            <a:ext cx="766763" cy="52070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53975" tIns="46038" rIns="53975" bIns="46038">
            <a:spAutoFit/>
          </a:bodyPr>
          <a:lstStyle/>
          <a:p>
            <a:pPr algn="ctr" eaLnBrk="0" hangingPunct="0"/>
            <a:r>
              <a:rPr lang="it-IT" altLang="it-IT" sz="1800" b="1" dirty="0" smtClean="0">
                <a:solidFill>
                  <a:srgbClr val="000000"/>
                </a:solidFill>
              </a:rPr>
              <a:t>258</a:t>
            </a:r>
            <a:endParaRPr lang="it-IT" altLang="it-IT" sz="2400" b="1" i="1" dirty="0">
              <a:solidFill>
                <a:srgbClr val="000000"/>
              </a:solidFill>
            </a:endParaRPr>
          </a:p>
        </p:txBody>
      </p:sp>
      <p:sp>
        <p:nvSpPr>
          <p:cNvPr id="1036298" name="Oval 10"/>
          <p:cNvSpPr>
            <a:spLocks noChangeArrowheads="1"/>
          </p:cNvSpPr>
          <p:nvPr/>
        </p:nvSpPr>
        <p:spPr bwMode="auto">
          <a:xfrm>
            <a:off x="2195736" y="2132856"/>
            <a:ext cx="735013" cy="52070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53975" tIns="46038" rIns="53975" bIns="46038">
            <a:spAutoFit/>
          </a:bodyPr>
          <a:lstStyle/>
          <a:p>
            <a:pPr algn="ctr" eaLnBrk="0" hangingPunct="0"/>
            <a:r>
              <a:rPr lang="it-IT" altLang="it-IT" sz="1800" b="1" dirty="0" smtClean="0">
                <a:solidFill>
                  <a:srgbClr val="000000"/>
                </a:solidFill>
              </a:rPr>
              <a:t>350</a:t>
            </a:r>
            <a:endParaRPr lang="it-IT" altLang="it-IT" sz="2400" b="1" i="1" dirty="0">
              <a:solidFill>
                <a:srgbClr val="000000"/>
              </a:solidFill>
            </a:endParaRPr>
          </a:p>
        </p:txBody>
      </p:sp>
      <p:sp>
        <p:nvSpPr>
          <p:cNvPr id="1036293" name="Oval 5"/>
          <p:cNvSpPr>
            <a:spLocks noChangeArrowheads="1"/>
          </p:cNvSpPr>
          <p:nvPr/>
        </p:nvSpPr>
        <p:spPr bwMode="auto">
          <a:xfrm>
            <a:off x="323850" y="2276475"/>
            <a:ext cx="646113" cy="909638"/>
          </a:xfrm>
          <a:prstGeom prst="ellipse">
            <a:avLst/>
          </a:prstGeom>
          <a:solidFill>
            <a:srgbClr val="CCFFCC"/>
          </a:solidFill>
          <a:ln w="19050" cap="rnd">
            <a:solidFill>
              <a:schemeClr val="accent2"/>
            </a:solidFill>
            <a:prstDash val="sysDot"/>
            <a:round/>
            <a:headEnd/>
            <a:tailEnd/>
          </a:ln>
        </p:spPr>
        <p:txBody>
          <a:bodyPr lIns="53975" tIns="46038" rIns="53975" bIns="46038">
            <a:spAutoFit/>
          </a:bodyPr>
          <a:lstStyle/>
          <a:p>
            <a:pPr algn="ctr" eaLnBrk="0" hangingPunct="0"/>
            <a:r>
              <a:rPr lang="it-IT" altLang="it-IT" sz="1800" b="1">
                <a:solidFill>
                  <a:srgbClr val="2A2AA8"/>
                </a:solidFill>
                <a:latin typeface="Times New Roman" pitchFamily="18" charset="0"/>
              </a:rPr>
              <a:t>4.9</a:t>
            </a:r>
          </a:p>
          <a:p>
            <a:pPr algn="ctr" eaLnBrk="0" hangingPunct="0"/>
            <a:r>
              <a:rPr lang="it-IT" altLang="it-IT" sz="1800" b="1">
                <a:solidFill>
                  <a:srgbClr val="D60093"/>
                </a:solidFill>
                <a:latin typeface="Times New Roman" pitchFamily="18" charset="0"/>
              </a:rPr>
              <a:t>1.3</a:t>
            </a:r>
            <a:endParaRPr lang="it-IT" altLang="it-IT" sz="1800" b="1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036294" name="Oval 6"/>
          <p:cNvSpPr>
            <a:spLocks noChangeArrowheads="1"/>
          </p:cNvSpPr>
          <p:nvPr/>
        </p:nvSpPr>
        <p:spPr bwMode="auto">
          <a:xfrm>
            <a:off x="1763713" y="3144838"/>
            <a:ext cx="711200" cy="909637"/>
          </a:xfrm>
          <a:prstGeom prst="ellipse">
            <a:avLst/>
          </a:prstGeom>
          <a:solidFill>
            <a:srgbClr val="CCFFCC"/>
          </a:solidFill>
          <a:ln w="19050" cap="rnd">
            <a:solidFill>
              <a:schemeClr val="accent2"/>
            </a:solidFill>
            <a:prstDash val="sysDot"/>
            <a:round/>
            <a:headEnd/>
            <a:tailEnd/>
          </a:ln>
        </p:spPr>
        <p:txBody>
          <a:bodyPr lIns="53975" tIns="46038" rIns="53975" bIns="46038">
            <a:spAutoFit/>
          </a:bodyPr>
          <a:lstStyle/>
          <a:p>
            <a:pPr algn="ctr" eaLnBrk="0" hangingPunct="0"/>
            <a:r>
              <a:rPr lang="it-IT" altLang="it-IT" sz="1800" b="1" dirty="0" smtClean="0">
                <a:solidFill>
                  <a:srgbClr val="2A2AA8"/>
                </a:solidFill>
                <a:latin typeface="Times New Roman" pitchFamily="18" charset="0"/>
              </a:rPr>
              <a:t>3.9 </a:t>
            </a:r>
            <a:r>
              <a:rPr lang="it-IT" altLang="it-IT" sz="1800" b="1" dirty="0">
                <a:solidFill>
                  <a:srgbClr val="D60093"/>
                </a:solidFill>
                <a:latin typeface="Times New Roman" pitchFamily="18" charset="0"/>
              </a:rPr>
              <a:t>1.2</a:t>
            </a:r>
            <a:endParaRPr lang="it-IT" altLang="it-IT" sz="1800" b="1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036299" name="Oval 11"/>
          <p:cNvSpPr>
            <a:spLocks noChangeArrowheads="1"/>
          </p:cNvSpPr>
          <p:nvPr/>
        </p:nvSpPr>
        <p:spPr bwMode="auto">
          <a:xfrm>
            <a:off x="3275856" y="2564904"/>
            <a:ext cx="790575" cy="52070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53975" tIns="46038" rIns="53975" bIns="46038">
            <a:spAutoFit/>
          </a:bodyPr>
          <a:lstStyle/>
          <a:p>
            <a:pPr algn="ctr" eaLnBrk="0" hangingPunct="0"/>
            <a:r>
              <a:rPr lang="it-IT" altLang="it-IT" sz="1800" b="1" dirty="0" smtClean="0">
                <a:solidFill>
                  <a:srgbClr val="000000"/>
                </a:solidFill>
              </a:rPr>
              <a:t>455</a:t>
            </a:r>
            <a:endParaRPr lang="it-IT" altLang="it-IT" sz="2400" b="1" i="1" dirty="0">
              <a:solidFill>
                <a:srgbClr val="000000"/>
              </a:solidFill>
            </a:endParaRPr>
          </a:p>
        </p:txBody>
      </p:sp>
      <p:sp>
        <p:nvSpPr>
          <p:cNvPr id="1036306" name="Oval 18"/>
          <p:cNvSpPr>
            <a:spLocks noChangeArrowheads="1"/>
          </p:cNvSpPr>
          <p:nvPr/>
        </p:nvSpPr>
        <p:spPr bwMode="auto">
          <a:xfrm>
            <a:off x="2843213" y="3576638"/>
            <a:ext cx="614362" cy="909637"/>
          </a:xfrm>
          <a:prstGeom prst="ellipse">
            <a:avLst/>
          </a:prstGeom>
          <a:solidFill>
            <a:srgbClr val="CCFFCC"/>
          </a:solidFill>
          <a:ln w="19050" cap="rnd">
            <a:solidFill>
              <a:schemeClr val="accent2"/>
            </a:solidFill>
            <a:prstDash val="sysDot"/>
            <a:round/>
            <a:headEnd/>
            <a:tailEnd/>
          </a:ln>
        </p:spPr>
        <p:txBody>
          <a:bodyPr lIns="53975" tIns="46038" rIns="53975" bIns="46038">
            <a:spAutoFit/>
          </a:bodyPr>
          <a:lstStyle/>
          <a:p>
            <a:pPr algn="ctr" eaLnBrk="0" hangingPunct="0"/>
            <a:r>
              <a:rPr lang="it-IT" altLang="it-IT" sz="1800" b="1">
                <a:solidFill>
                  <a:srgbClr val="2A2AA8"/>
                </a:solidFill>
                <a:latin typeface="Times New Roman" pitchFamily="18" charset="0"/>
              </a:rPr>
              <a:t>5.8</a:t>
            </a:r>
            <a:r>
              <a:rPr lang="it-IT" altLang="it-IT" sz="1800" b="1">
                <a:solidFill>
                  <a:srgbClr val="D60093"/>
                </a:solidFill>
                <a:latin typeface="Times New Roman" pitchFamily="18" charset="0"/>
              </a:rPr>
              <a:t>2.3</a:t>
            </a:r>
            <a:endParaRPr lang="it-IT" altLang="it-IT" sz="1800" b="1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036300" name="Oval 12"/>
          <p:cNvSpPr>
            <a:spLocks noChangeArrowheads="1"/>
          </p:cNvSpPr>
          <p:nvPr/>
        </p:nvSpPr>
        <p:spPr bwMode="auto">
          <a:xfrm>
            <a:off x="4186238" y="2492896"/>
            <a:ext cx="817562" cy="52070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53975" tIns="46038" rIns="53975" bIns="46038">
            <a:spAutoFit/>
          </a:bodyPr>
          <a:lstStyle/>
          <a:p>
            <a:pPr algn="ctr" eaLnBrk="0" hangingPunct="0"/>
            <a:r>
              <a:rPr lang="it-IT" altLang="it-IT" sz="1800" b="1" dirty="0" smtClean="0">
                <a:solidFill>
                  <a:srgbClr val="000000"/>
                </a:solidFill>
              </a:rPr>
              <a:t>329</a:t>
            </a:r>
            <a:endParaRPr lang="it-IT" altLang="it-IT" sz="1800" b="1" dirty="0">
              <a:solidFill>
                <a:srgbClr val="000000"/>
              </a:solidFill>
            </a:endParaRPr>
          </a:p>
        </p:txBody>
      </p:sp>
      <p:sp>
        <p:nvSpPr>
          <p:cNvPr id="1036307" name="Oval 19"/>
          <p:cNvSpPr>
            <a:spLocks noChangeArrowheads="1"/>
          </p:cNvSpPr>
          <p:nvPr/>
        </p:nvSpPr>
        <p:spPr bwMode="auto">
          <a:xfrm>
            <a:off x="3868738" y="3719513"/>
            <a:ext cx="558800" cy="909637"/>
          </a:xfrm>
          <a:prstGeom prst="ellipse">
            <a:avLst/>
          </a:prstGeom>
          <a:solidFill>
            <a:srgbClr val="CCFFCC"/>
          </a:solidFill>
          <a:ln w="19050" cap="rnd">
            <a:solidFill>
              <a:schemeClr val="accent2"/>
            </a:solidFill>
            <a:prstDash val="sysDot"/>
            <a:round/>
            <a:headEnd/>
            <a:tailEnd/>
          </a:ln>
        </p:spPr>
        <p:txBody>
          <a:bodyPr lIns="53975" tIns="46038" rIns="53975" bIns="46038">
            <a:spAutoFit/>
          </a:bodyPr>
          <a:lstStyle/>
          <a:p>
            <a:pPr algn="ctr" eaLnBrk="0" hangingPunct="0"/>
            <a:r>
              <a:rPr lang="it-IT" altLang="it-IT" sz="1800" b="1">
                <a:solidFill>
                  <a:srgbClr val="2A2AA8"/>
                </a:solidFill>
                <a:latin typeface="Times New Roman" pitchFamily="18" charset="0"/>
              </a:rPr>
              <a:t>3.2</a:t>
            </a:r>
            <a:r>
              <a:rPr lang="it-IT" altLang="it-IT" sz="1800" b="1">
                <a:solidFill>
                  <a:srgbClr val="D60093"/>
                </a:solidFill>
                <a:latin typeface="Times New Roman" pitchFamily="18" charset="0"/>
              </a:rPr>
              <a:t>1.1</a:t>
            </a:r>
            <a:endParaRPr lang="it-IT" altLang="it-IT" sz="1800" b="1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036301" name="Oval 13"/>
          <p:cNvSpPr>
            <a:spLocks noChangeArrowheads="1"/>
          </p:cNvSpPr>
          <p:nvPr/>
        </p:nvSpPr>
        <p:spPr bwMode="auto">
          <a:xfrm>
            <a:off x="5220072" y="2924944"/>
            <a:ext cx="771525" cy="52070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53975" tIns="46038" rIns="53975" bIns="46038">
            <a:spAutoFit/>
          </a:bodyPr>
          <a:lstStyle/>
          <a:p>
            <a:pPr algn="ctr" eaLnBrk="0" hangingPunct="0"/>
            <a:r>
              <a:rPr lang="it-IT" altLang="it-IT" sz="1800" b="1" dirty="0" smtClean="0">
                <a:solidFill>
                  <a:srgbClr val="000000"/>
                </a:solidFill>
              </a:rPr>
              <a:t>657</a:t>
            </a:r>
            <a:endParaRPr lang="it-IT" altLang="it-IT" sz="2400" b="1" i="1" dirty="0">
              <a:solidFill>
                <a:srgbClr val="000000"/>
              </a:solidFill>
            </a:endParaRPr>
          </a:p>
        </p:txBody>
      </p:sp>
      <p:sp>
        <p:nvSpPr>
          <p:cNvPr id="1036308" name="Oval 20"/>
          <p:cNvSpPr>
            <a:spLocks noChangeArrowheads="1"/>
          </p:cNvSpPr>
          <p:nvPr/>
        </p:nvSpPr>
        <p:spPr bwMode="auto">
          <a:xfrm>
            <a:off x="4788024" y="3937000"/>
            <a:ext cx="600075" cy="909638"/>
          </a:xfrm>
          <a:prstGeom prst="ellipse">
            <a:avLst/>
          </a:prstGeom>
          <a:solidFill>
            <a:srgbClr val="CCFFCC"/>
          </a:solidFill>
          <a:ln w="19050" cap="rnd">
            <a:solidFill>
              <a:schemeClr val="accent2"/>
            </a:solidFill>
            <a:prstDash val="sysDot"/>
            <a:round/>
            <a:headEnd/>
            <a:tailEnd/>
          </a:ln>
        </p:spPr>
        <p:txBody>
          <a:bodyPr lIns="53975" tIns="46038" rIns="53975" bIns="46038">
            <a:spAutoFit/>
          </a:bodyPr>
          <a:lstStyle/>
          <a:p>
            <a:pPr algn="ctr" eaLnBrk="0" hangingPunct="0"/>
            <a:r>
              <a:rPr lang="it-IT" altLang="it-IT" sz="1800" b="1" dirty="0">
                <a:solidFill>
                  <a:srgbClr val="2A2AA8"/>
                </a:solidFill>
                <a:latin typeface="Times New Roman" pitchFamily="18" charset="0"/>
              </a:rPr>
              <a:t>3.4</a:t>
            </a:r>
            <a:r>
              <a:rPr lang="it-IT" altLang="it-IT" sz="1800" b="1" dirty="0">
                <a:solidFill>
                  <a:srgbClr val="D60093"/>
                </a:solidFill>
                <a:latin typeface="Times New Roman" pitchFamily="18" charset="0"/>
              </a:rPr>
              <a:t>1.1</a:t>
            </a:r>
            <a:endParaRPr lang="it-IT" altLang="it-IT" sz="1800" b="1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036310" name="Oval 22"/>
          <p:cNvSpPr>
            <a:spLocks noChangeArrowheads="1"/>
          </p:cNvSpPr>
          <p:nvPr/>
        </p:nvSpPr>
        <p:spPr bwMode="auto">
          <a:xfrm>
            <a:off x="5796136" y="1992313"/>
            <a:ext cx="652462" cy="909637"/>
          </a:xfrm>
          <a:prstGeom prst="ellipse">
            <a:avLst/>
          </a:prstGeom>
          <a:solidFill>
            <a:srgbClr val="CCFFCC"/>
          </a:solidFill>
          <a:ln w="19050" cap="rnd">
            <a:solidFill>
              <a:schemeClr val="accent2"/>
            </a:solidFill>
            <a:prstDash val="sysDot"/>
            <a:round/>
            <a:headEnd/>
            <a:tailEnd/>
          </a:ln>
        </p:spPr>
        <p:txBody>
          <a:bodyPr lIns="53975" tIns="46038" rIns="53975" bIns="46038">
            <a:spAutoFit/>
          </a:bodyPr>
          <a:lstStyle/>
          <a:p>
            <a:pPr algn="ctr" eaLnBrk="0" hangingPunct="0"/>
            <a:r>
              <a:rPr lang="it-IT" altLang="it-IT" sz="1800" b="1">
                <a:solidFill>
                  <a:srgbClr val="2A2AA8"/>
                </a:solidFill>
                <a:latin typeface="Times New Roman" pitchFamily="18" charset="0"/>
              </a:rPr>
              <a:t>3.7</a:t>
            </a:r>
            <a:r>
              <a:rPr lang="it-IT" altLang="it-IT" sz="1800" b="1">
                <a:solidFill>
                  <a:srgbClr val="D60093"/>
                </a:solidFill>
                <a:latin typeface="Times New Roman" pitchFamily="18" charset="0"/>
              </a:rPr>
              <a:t>1.3</a:t>
            </a:r>
            <a:endParaRPr lang="it-IT" altLang="it-IT" sz="1800" b="1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036302" name="Oval 14"/>
          <p:cNvSpPr>
            <a:spLocks noChangeArrowheads="1"/>
          </p:cNvSpPr>
          <p:nvPr/>
        </p:nvSpPr>
        <p:spPr bwMode="auto">
          <a:xfrm>
            <a:off x="6916440" y="2060848"/>
            <a:ext cx="823912" cy="52070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53975" tIns="46038" rIns="53975" bIns="46038">
            <a:spAutoFit/>
          </a:bodyPr>
          <a:lstStyle/>
          <a:p>
            <a:pPr algn="ctr" eaLnBrk="0" hangingPunct="0"/>
            <a:r>
              <a:rPr lang="it-IT" altLang="it-IT" sz="1800" b="1" dirty="0" smtClean="0">
                <a:solidFill>
                  <a:srgbClr val="000000"/>
                </a:solidFill>
              </a:rPr>
              <a:t>297</a:t>
            </a:r>
            <a:endParaRPr lang="it-IT" altLang="it-IT" sz="1800" b="1" dirty="0">
              <a:solidFill>
                <a:srgbClr val="000000"/>
              </a:solidFill>
            </a:endParaRPr>
          </a:p>
        </p:txBody>
      </p:sp>
      <p:sp>
        <p:nvSpPr>
          <p:cNvPr id="1036309" name="Oval 21"/>
          <p:cNvSpPr>
            <a:spLocks noChangeArrowheads="1"/>
          </p:cNvSpPr>
          <p:nvPr/>
        </p:nvSpPr>
        <p:spPr bwMode="auto">
          <a:xfrm>
            <a:off x="6444208" y="3527475"/>
            <a:ext cx="588962" cy="909637"/>
          </a:xfrm>
          <a:prstGeom prst="ellipse">
            <a:avLst/>
          </a:prstGeom>
          <a:solidFill>
            <a:srgbClr val="CCFFCC"/>
          </a:solidFill>
          <a:ln w="19050" cap="rnd">
            <a:solidFill>
              <a:schemeClr val="accent2"/>
            </a:solidFill>
            <a:prstDash val="sysDot"/>
            <a:round/>
            <a:headEnd/>
            <a:tailEnd/>
          </a:ln>
        </p:spPr>
        <p:txBody>
          <a:bodyPr lIns="53975" tIns="46038" rIns="53975" bIns="46038">
            <a:spAutoFit/>
          </a:bodyPr>
          <a:lstStyle/>
          <a:p>
            <a:pPr algn="ctr" eaLnBrk="0" hangingPunct="0"/>
            <a:r>
              <a:rPr lang="it-IT" altLang="it-IT" sz="1800" b="1" dirty="0">
                <a:solidFill>
                  <a:srgbClr val="2A2AA8"/>
                </a:solidFill>
                <a:latin typeface="Times New Roman" pitchFamily="18" charset="0"/>
              </a:rPr>
              <a:t>4.6</a:t>
            </a:r>
            <a:r>
              <a:rPr lang="it-IT" altLang="it-IT" sz="1800" b="1" dirty="0">
                <a:solidFill>
                  <a:srgbClr val="D60093"/>
                </a:solidFill>
                <a:latin typeface="Times New Roman" pitchFamily="18" charset="0"/>
              </a:rPr>
              <a:t>0.7</a:t>
            </a:r>
            <a:endParaRPr lang="it-IT" altLang="it-IT" sz="1800" b="1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036303" name="Oval 15"/>
          <p:cNvSpPr>
            <a:spLocks noChangeArrowheads="1"/>
          </p:cNvSpPr>
          <p:nvPr/>
        </p:nvSpPr>
        <p:spPr bwMode="auto">
          <a:xfrm>
            <a:off x="7092280" y="3412356"/>
            <a:ext cx="790575" cy="52070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53975" tIns="46038" rIns="53975" bIns="46038">
            <a:spAutoFit/>
          </a:bodyPr>
          <a:lstStyle/>
          <a:p>
            <a:pPr algn="ctr" eaLnBrk="0" hangingPunct="0"/>
            <a:r>
              <a:rPr lang="it-IT" altLang="it-IT" sz="1800" b="1" dirty="0" smtClean="0">
                <a:solidFill>
                  <a:srgbClr val="000000"/>
                </a:solidFill>
              </a:rPr>
              <a:t>306</a:t>
            </a:r>
            <a:endParaRPr lang="it-IT" altLang="it-IT" sz="2400" b="1" i="1" dirty="0">
              <a:solidFill>
                <a:srgbClr val="000000"/>
              </a:solidFill>
            </a:endParaRPr>
          </a:p>
        </p:txBody>
      </p:sp>
      <p:sp>
        <p:nvSpPr>
          <p:cNvPr id="1036304" name="Oval 16"/>
          <p:cNvSpPr>
            <a:spLocks noChangeArrowheads="1"/>
          </p:cNvSpPr>
          <p:nvPr/>
        </p:nvSpPr>
        <p:spPr bwMode="auto">
          <a:xfrm>
            <a:off x="6875463" y="4441825"/>
            <a:ext cx="865187" cy="52070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53975" tIns="46038" rIns="53975" bIns="46038">
            <a:spAutoFit/>
          </a:bodyPr>
          <a:lstStyle/>
          <a:p>
            <a:pPr algn="ctr" eaLnBrk="0" hangingPunct="0"/>
            <a:r>
              <a:rPr lang="it-IT" altLang="it-IT" sz="1800" b="1" dirty="0" smtClean="0">
                <a:solidFill>
                  <a:srgbClr val="000000"/>
                </a:solidFill>
              </a:rPr>
              <a:t>206</a:t>
            </a:r>
            <a:endParaRPr lang="it-IT" altLang="it-IT" sz="2400" b="1" i="1" dirty="0">
              <a:solidFill>
                <a:srgbClr val="000000"/>
              </a:solidFill>
            </a:endParaRPr>
          </a:p>
        </p:txBody>
      </p:sp>
      <p:sp>
        <p:nvSpPr>
          <p:cNvPr id="1036311" name="Oval 23"/>
          <p:cNvSpPr>
            <a:spLocks noChangeArrowheads="1"/>
          </p:cNvSpPr>
          <p:nvPr/>
        </p:nvSpPr>
        <p:spPr bwMode="auto">
          <a:xfrm>
            <a:off x="6156325" y="4724400"/>
            <a:ext cx="587375" cy="909638"/>
          </a:xfrm>
          <a:prstGeom prst="ellipse">
            <a:avLst/>
          </a:prstGeom>
          <a:solidFill>
            <a:srgbClr val="CCFFCC"/>
          </a:solidFill>
          <a:ln w="19050" cap="rnd">
            <a:solidFill>
              <a:schemeClr val="accent2"/>
            </a:solidFill>
            <a:prstDash val="sysDot"/>
            <a:round/>
            <a:headEnd/>
            <a:tailEnd/>
          </a:ln>
        </p:spPr>
        <p:txBody>
          <a:bodyPr lIns="53975" tIns="46038" rIns="53975" bIns="46038">
            <a:spAutoFit/>
          </a:bodyPr>
          <a:lstStyle/>
          <a:p>
            <a:pPr algn="ctr" eaLnBrk="0" hangingPunct="0"/>
            <a:r>
              <a:rPr lang="it-IT" altLang="it-IT" sz="1800" b="1">
                <a:solidFill>
                  <a:srgbClr val="2A2AA8"/>
                </a:solidFill>
                <a:latin typeface="Times New Roman" pitchFamily="18" charset="0"/>
              </a:rPr>
              <a:t>3.0</a:t>
            </a:r>
            <a:r>
              <a:rPr lang="it-IT" altLang="it-IT" sz="1800" b="1">
                <a:solidFill>
                  <a:srgbClr val="D60093"/>
                </a:solidFill>
                <a:latin typeface="Times New Roman" pitchFamily="18" charset="0"/>
              </a:rPr>
              <a:t>0.4</a:t>
            </a:r>
            <a:endParaRPr lang="it-IT" altLang="it-IT" sz="1800" b="1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036305" name="Oval 17"/>
          <p:cNvSpPr>
            <a:spLocks noChangeArrowheads="1"/>
          </p:cNvSpPr>
          <p:nvPr/>
        </p:nvSpPr>
        <p:spPr bwMode="auto">
          <a:xfrm>
            <a:off x="7956376" y="4492476"/>
            <a:ext cx="793750" cy="52070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lIns="53975" tIns="46038" rIns="53975" bIns="46038">
            <a:spAutoFit/>
          </a:bodyPr>
          <a:lstStyle/>
          <a:p>
            <a:pPr algn="ctr" eaLnBrk="0" hangingPunct="0"/>
            <a:r>
              <a:rPr lang="it-IT" altLang="it-IT" sz="1800" b="1" dirty="0" smtClean="0">
                <a:solidFill>
                  <a:srgbClr val="000000"/>
                </a:solidFill>
              </a:rPr>
              <a:t>139</a:t>
            </a:r>
            <a:endParaRPr lang="it-IT" altLang="it-IT" sz="1800" b="1" dirty="0">
              <a:solidFill>
                <a:srgbClr val="000000"/>
              </a:solidFill>
            </a:endParaRPr>
          </a:p>
        </p:txBody>
      </p:sp>
      <p:sp>
        <p:nvSpPr>
          <p:cNvPr id="1036312" name="Oval 24"/>
          <p:cNvSpPr>
            <a:spLocks noChangeArrowheads="1"/>
          </p:cNvSpPr>
          <p:nvPr/>
        </p:nvSpPr>
        <p:spPr bwMode="auto">
          <a:xfrm>
            <a:off x="7956376" y="5255667"/>
            <a:ext cx="581025" cy="909637"/>
          </a:xfrm>
          <a:prstGeom prst="ellipse">
            <a:avLst/>
          </a:prstGeom>
          <a:solidFill>
            <a:srgbClr val="CCFFCC"/>
          </a:solidFill>
          <a:ln w="19050" cap="rnd">
            <a:solidFill>
              <a:schemeClr val="accent2"/>
            </a:solidFill>
            <a:prstDash val="sysDot"/>
            <a:round/>
            <a:headEnd/>
            <a:tailEnd/>
          </a:ln>
        </p:spPr>
        <p:txBody>
          <a:bodyPr lIns="53975" tIns="46038" rIns="53975" bIns="46038">
            <a:spAutoFit/>
          </a:bodyPr>
          <a:lstStyle/>
          <a:p>
            <a:pPr algn="ctr" eaLnBrk="0" hangingPunct="0"/>
            <a:r>
              <a:rPr lang="it-IT" altLang="it-IT" sz="1800" b="1" dirty="0">
                <a:solidFill>
                  <a:srgbClr val="2A2AA8"/>
                </a:solidFill>
                <a:latin typeface="Times New Roman" pitchFamily="18" charset="0"/>
              </a:rPr>
              <a:t>2.7</a:t>
            </a:r>
            <a:r>
              <a:rPr lang="it-IT" altLang="it-IT" sz="1800" b="1" dirty="0">
                <a:solidFill>
                  <a:srgbClr val="D60093"/>
                </a:solidFill>
                <a:latin typeface="Times New Roman" pitchFamily="18" charset="0"/>
              </a:rPr>
              <a:t>1.0</a:t>
            </a:r>
            <a:endParaRPr lang="it-IT" altLang="it-IT" sz="1800" b="1" dirty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36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36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36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36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36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36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6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36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36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6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6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36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36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36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36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36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36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36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36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36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36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36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36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36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36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36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36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36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36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36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36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36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36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36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36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36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36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36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36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36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36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36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36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6295" grpId="0" animBg="1" autoUpdateAnimBg="0"/>
      <p:bldP spid="1036313" grpId="0" animBg="1" autoUpdateAnimBg="0"/>
      <p:bldP spid="1036296" grpId="0" animBg="1" autoUpdateAnimBg="0"/>
      <p:bldP spid="1036297" grpId="0" autoUpdateAnimBg="0"/>
      <p:bldP spid="1036314" grpId="0" animBg="1" autoUpdateAnimBg="0"/>
      <p:bldP spid="1036315" grpId="0" autoUpdateAnimBg="0"/>
      <p:bldP spid="1036292" grpId="0" animBg="1" autoUpdateAnimBg="0" rev="1"/>
      <p:bldP spid="1036298" grpId="0" animBg="1" autoUpdateAnimBg="0" rev="1"/>
      <p:bldP spid="1036293" grpId="0" animBg="1" autoUpdateAnimBg="0"/>
      <p:bldP spid="1036294" grpId="0" animBg="1" autoUpdateAnimBg="0"/>
      <p:bldP spid="1036299" grpId="0" animBg="1" autoUpdateAnimBg="0" rev="1"/>
      <p:bldP spid="1036306" grpId="0" animBg="1" autoUpdateAnimBg="0"/>
      <p:bldP spid="1036300" grpId="0" animBg="1" autoUpdateAnimBg="0" rev="1"/>
      <p:bldP spid="1036307" grpId="0" animBg="1" autoUpdateAnimBg="0"/>
      <p:bldP spid="1036301" grpId="0" animBg="1" autoUpdateAnimBg="0" rev="1"/>
      <p:bldP spid="1036308" grpId="0" animBg="1" autoUpdateAnimBg="0"/>
      <p:bldP spid="1036310" grpId="0" animBg="1" autoUpdateAnimBg="0"/>
      <p:bldP spid="1036302" grpId="0" animBg="1" autoUpdateAnimBg="0" rev="1"/>
      <p:bldP spid="1036309" grpId="0" animBg="1" autoUpdateAnimBg="0"/>
      <p:bldP spid="1036303" grpId="0" animBg="1" autoUpdateAnimBg="0" rev="1"/>
      <p:bldP spid="1036304" grpId="0" animBg="1" autoUpdateAnimBg="0" rev="1"/>
      <p:bldP spid="1036311" grpId="0" animBg="1" autoUpdateAnimBg="0"/>
      <p:bldP spid="1036305" grpId="0" animBg="1" autoUpdateAnimBg="0" rev="1"/>
      <p:bldP spid="1036312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74" name="Segnaposto numero diapositiva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fld id="{527AA062-65DC-408A-A9A4-7EFFB74F0397}" type="slidenum">
              <a:rPr lang="en-US" altLang="it-IT" sz="1400">
                <a:solidFill>
                  <a:srgbClr val="FFFFFF"/>
                </a:solidFill>
                <a:latin typeface="Times New Roman" pitchFamily="18" charset="0"/>
              </a:rPr>
              <a:pPr algn="r" eaLnBrk="0" hangingPunct="0"/>
              <a:t>4</a:t>
            </a:fld>
            <a:endParaRPr lang="en-US" altLang="it-IT" sz="1400">
              <a:solidFill>
                <a:srgbClr val="FFFFFF"/>
              </a:solidFill>
              <a:latin typeface="Times New Roman" pitchFamily="18" charset="0"/>
            </a:endParaRPr>
          </a:p>
        </p:txBody>
      </p:sp>
      <p:graphicFrame>
        <p:nvGraphicFramePr>
          <p:cNvPr id="1039362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1471585"/>
              </p:ext>
            </p:extLst>
          </p:nvPr>
        </p:nvGraphicFramePr>
        <p:xfrm>
          <a:off x="7235825" y="508000"/>
          <a:ext cx="1997075" cy="533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38" name="Foglio di lavoro" r:id="rId4" imgW="5219664" imgH="1952722" progId="Excel.Sheet.8">
                  <p:embed/>
                </p:oleObj>
              </mc:Choice>
              <mc:Fallback>
                <p:oleObj name="Foglio di lavoro" r:id="rId4" imgW="5219664" imgH="1952722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5825" y="508000"/>
                        <a:ext cx="1997075" cy="5337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9750" name="Rectangle 6"/>
          <p:cNvSpPr>
            <a:spLocks noChangeArrowheads="1"/>
          </p:cNvSpPr>
          <p:nvPr/>
        </p:nvSpPr>
        <p:spPr bwMode="auto">
          <a:xfrm>
            <a:off x="7256463" y="3068638"/>
            <a:ext cx="633402" cy="369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1800" b="1" dirty="0" smtClean="0">
                <a:solidFill>
                  <a:srgbClr val="0033CC"/>
                </a:solidFill>
              </a:rPr>
              <a:t>86,6</a:t>
            </a:r>
            <a:endParaRPr lang="it-IT" altLang="it-IT" sz="1800" b="1" dirty="0">
              <a:solidFill>
                <a:srgbClr val="0033CC"/>
              </a:solidFill>
            </a:endParaRPr>
          </a:p>
        </p:txBody>
      </p:sp>
      <p:sp>
        <p:nvSpPr>
          <p:cNvPr id="159751" name="Rectangle 7"/>
          <p:cNvSpPr>
            <a:spLocks noChangeArrowheads="1"/>
          </p:cNvSpPr>
          <p:nvPr/>
        </p:nvSpPr>
        <p:spPr bwMode="auto">
          <a:xfrm>
            <a:off x="7904163" y="4076700"/>
            <a:ext cx="633402" cy="369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1800" b="1" dirty="0" smtClean="0">
                <a:solidFill>
                  <a:srgbClr val="0033CC"/>
                </a:solidFill>
              </a:rPr>
              <a:t>60,1</a:t>
            </a:r>
            <a:endParaRPr lang="it-IT" altLang="it-IT" sz="1800" b="1" dirty="0">
              <a:solidFill>
                <a:srgbClr val="0033CC"/>
              </a:solidFill>
            </a:endParaRPr>
          </a:p>
        </p:txBody>
      </p:sp>
      <p:sp>
        <p:nvSpPr>
          <p:cNvPr id="159752" name="Rectangle 8"/>
          <p:cNvSpPr>
            <a:spLocks noChangeArrowheads="1"/>
          </p:cNvSpPr>
          <p:nvPr/>
        </p:nvSpPr>
        <p:spPr bwMode="auto">
          <a:xfrm>
            <a:off x="8480425" y="3284538"/>
            <a:ext cx="633402" cy="369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1800" b="1" dirty="0" smtClean="0">
                <a:solidFill>
                  <a:srgbClr val="0033CC"/>
                </a:solidFill>
              </a:rPr>
              <a:t>79,7</a:t>
            </a:r>
            <a:endParaRPr lang="it-IT" altLang="it-IT" sz="1800" b="1" dirty="0">
              <a:solidFill>
                <a:srgbClr val="0033CC"/>
              </a:solidFill>
            </a:endParaRPr>
          </a:p>
        </p:txBody>
      </p:sp>
      <p:sp>
        <p:nvSpPr>
          <p:cNvPr id="159753" name="Rectangle 9"/>
          <p:cNvSpPr>
            <a:spLocks noChangeArrowheads="1"/>
          </p:cNvSpPr>
          <p:nvPr/>
        </p:nvSpPr>
        <p:spPr bwMode="auto">
          <a:xfrm>
            <a:off x="7256463" y="1484313"/>
            <a:ext cx="633402" cy="369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1800" b="1" dirty="0" smtClean="0">
                <a:solidFill>
                  <a:srgbClr val="0033CC"/>
                </a:solidFill>
              </a:rPr>
              <a:t>13,4</a:t>
            </a:r>
            <a:endParaRPr lang="it-IT" altLang="it-IT" sz="1800" b="1" dirty="0">
              <a:solidFill>
                <a:srgbClr val="0033CC"/>
              </a:solidFill>
            </a:endParaRPr>
          </a:p>
        </p:txBody>
      </p:sp>
      <p:sp>
        <p:nvSpPr>
          <p:cNvPr id="159754" name="Rectangle 10"/>
          <p:cNvSpPr>
            <a:spLocks noChangeArrowheads="1"/>
          </p:cNvSpPr>
          <p:nvPr/>
        </p:nvSpPr>
        <p:spPr bwMode="auto">
          <a:xfrm>
            <a:off x="7904163" y="2492375"/>
            <a:ext cx="633402" cy="369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1800" b="1" dirty="0" smtClean="0">
                <a:solidFill>
                  <a:srgbClr val="0033CC"/>
                </a:solidFill>
              </a:rPr>
              <a:t>39,9</a:t>
            </a:r>
            <a:endParaRPr lang="it-IT" altLang="it-IT" sz="1800" b="1" dirty="0">
              <a:solidFill>
                <a:srgbClr val="0033CC"/>
              </a:solidFill>
            </a:endParaRPr>
          </a:p>
        </p:txBody>
      </p:sp>
      <p:sp>
        <p:nvSpPr>
          <p:cNvPr id="159755" name="Rectangle 11"/>
          <p:cNvSpPr>
            <a:spLocks noChangeArrowheads="1"/>
          </p:cNvSpPr>
          <p:nvPr/>
        </p:nvSpPr>
        <p:spPr bwMode="auto">
          <a:xfrm>
            <a:off x="8532813" y="1628775"/>
            <a:ext cx="633402" cy="369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1800" b="1" dirty="0" smtClean="0">
                <a:solidFill>
                  <a:srgbClr val="0033CC"/>
                </a:solidFill>
              </a:rPr>
              <a:t>20,3</a:t>
            </a:r>
            <a:endParaRPr lang="it-IT" altLang="it-IT" sz="1800" b="1" dirty="0">
              <a:solidFill>
                <a:srgbClr val="0033CC"/>
              </a:solidFill>
            </a:endParaRPr>
          </a:p>
        </p:txBody>
      </p:sp>
      <p:sp>
        <p:nvSpPr>
          <p:cNvPr id="159756" name="Rectangle 12"/>
          <p:cNvSpPr>
            <a:spLocks noChangeArrowheads="1"/>
          </p:cNvSpPr>
          <p:nvPr/>
        </p:nvSpPr>
        <p:spPr bwMode="auto">
          <a:xfrm>
            <a:off x="7380288" y="4797425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2000" b="1">
                <a:solidFill>
                  <a:srgbClr val="000099"/>
                </a:solidFill>
              </a:rPr>
              <a:t>U</a:t>
            </a:r>
          </a:p>
        </p:txBody>
      </p:sp>
      <p:sp>
        <p:nvSpPr>
          <p:cNvPr id="159757" name="Rectangle 13"/>
          <p:cNvSpPr>
            <a:spLocks noChangeArrowheads="1"/>
          </p:cNvSpPr>
          <p:nvPr/>
        </p:nvSpPr>
        <p:spPr bwMode="auto">
          <a:xfrm>
            <a:off x="8020050" y="4797425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2000" b="1">
                <a:solidFill>
                  <a:srgbClr val="000099"/>
                </a:solidFill>
              </a:rPr>
              <a:t>D</a:t>
            </a:r>
          </a:p>
        </p:txBody>
      </p:sp>
      <p:sp>
        <p:nvSpPr>
          <p:cNvPr id="159758" name="Rectangle 14"/>
          <p:cNvSpPr>
            <a:spLocks noChangeArrowheads="1"/>
          </p:cNvSpPr>
          <p:nvPr/>
        </p:nvSpPr>
        <p:spPr bwMode="auto">
          <a:xfrm>
            <a:off x="8483600" y="4797425"/>
            <a:ext cx="552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2000" b="1">
                <a:solidFill>
                  <a:srgbClr val="000099"/>
                </a:solidFill>
              </a:rPr>
              <a:t>UD</a:t>
            </a:r>
          </a:p>
        </p:txBody>
      </p:sp>
      <p:sp>
        <p:nvSpPr>
          <p:cNvPr id="159759" name="Text Box 15"/>
          <p:cNvSpPr txBox="1">
            <a:spLocks noChangeArrowheads="1"/>
          </p:cNvSpPr>
          <p:nvPr/>
        </p:nvSpPr>
        <p:spPr bwMode="auto">
          <a:xfrm>
            <a:off x="7594600" y="1052513"/>
            <a:ext cx="1549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1600" b="1">
                <a:solidFill>
                  <a:srgbClr val="FFFF00"/>
                </a:solidFill>
              </a:rPr>
              <a:t>% Non Esp. </a:t>
            </a:r>
            <a:r>
              <a:rPr lang="it-IT" altLang="it-IT" sz="1800" b="1">
                <a:solidFill>
                  <a:srgbClr val="FFFF00"/>
                </a:solidFill>
              </a:rPr>
              <a:t>a.</a:t>
            </a:r>
          </a:p>
        </p:txBody>
      </p:sp>
      <p:sp>
        <p:nvSpPr>
          <p:cNvPr id="159761" name="Text Box 17"/>
          <p:cNvSpPr txBox="1">
            <a:spLocks noChangeArrowheads="1"/>
          </p:cNvSpPr>
          <p:nvPr/>
        </p:nvSpPr>
        <p:spPr bwMode="auto">
          <a:xfrm>
            <a:off x="7740650" y="692150"/>
            <a:ext cx="1098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1600" b="1">
                <a:solidFill>
                  <a:srgbClr val="FFFF00"/>
                </a:solidFill>
              </a:rPr>
              <a:t>% Esp. </a:t>
            </a:r>
            <a:r>
              <a:rPr lang="it-IT" altLang="it-IT" sz="1800" b="1">
                <a:solidFill>
                  <a:srgbClr val="FFFF00"/>
                </a:solidFill>
              </a:rPr>
              <a:t>a.</a:t>
            </a:r>
          </a:p>
        </p:txBody>
      </p:sp>
      <p:sp>
        <p:nvSpPr>
          <p:cNvPr id="1038338" name="Rectangle 2"/>
          <p:cNvSpPr>
            <a:spLocks noChangeArrowheads="1"/>
          </p:cNvSpPr>
          <p:nvPr/>
        </p:nvSpPr>
        <p:spPr bwMode="auto">
          <a:xfrm>
            <a:off x="34925" y="44450"/>
            <a:ext cx="8281988" cy="358775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tabLst>
                <a:tab pos="5424488" algn="l"/>
              </a:tabLst>
              <a:defRPr/>
            </a:pPr>
            <a:r>
              <a:rPr kumimoji="0" lang="it-IT" altLang="it-IT" sz="2600" b="1" dirty="0">
                <a:solidFill>
                  <a:srgbClr val="FFFFFF"/>
                </a:solidFill>
                <a:latin typeface="Arial Narrow" pitchFamily="34" charset="0"/>
              </a:rPr>
              <a:t>Distribuzione per </a:t>
            </a:r>
            <a:r>
              <a:rPr kumimoji="0" lang="it-IT" altLang="it-IT" sz="2600" b="1" dirty="0">
                <a:solidFill>
                  <a:srgbClr val="FFFFFF"/>
                </a:solidFill>
              </a:rPr>
              <a:t>ESPOSIZIONE RE-R</a:t>
            </a:r>
            <a:r>
              <a:rPr kumimoji="0" lang="it-IT" altLang="it-IT" sz="2800" b="1" dirty="0">
                <a:solidFill>
                  <a:srgbClr val="FFFFFF"/>
                </a:solidFill>
              </a:rPr>
              <a:t> </a:t>
            </a:r>
            <a:r>
              <a:rPr lang="it-IT" altLang="it-IT" sz="1600" b="1" dirty="0">
                <a:solidFill>
                  <a:srgbClr val="969696"/>
                </a:solidFill>
              </a:rPr>
              <a:t>(</a:t>
            </a:r>
            <a:r>
              <a:rPr lang="it-IT" altLang="it-IT" sz="1600" b="1" dirty="0" err="1">
                <a:solidFill>
                  <a:srgbClr val="969696"/>
                </a:solidFill>
              </a:rPr>
              <a:t>agg</a:t>
            </a:r>
            <a:r>
              <a:rPr lang="it-IT" altLang="it-IT" sz="1600" b="1" dirty="0">
                <a:solidFill>
                  <a:srgbClr val="969696"/>
                </a:solidFill>
              </a:rPr>
              <a:t>.  </a:t>
            </a:r>
            <a:r>
              <a:rPr lang="it-IT" altLang="it-IT" sz="1600" b="1" dirty="0" smtClean="0">
                <a:solidFill>
                  <a:srgbClr val="969696"/>
                </a:solidFill>
              </a:rPr>
              <a:t>30 </a:t>
            </a:r>
            <a:r>
              <a:rPr lang="it-IT" altLang="it-IT" sz="1600" b="1" dirty="0" err="1" smtClean="0">
                <a:solidFill>
                  <a:srgbClr val="969696"/>
                </a:solidFill>
              </a:rPr>
              <a:t>sett</a:t>
            </a:r>
            <a:r>
              <a:rPr lang="it-IT" altLang="it-IT" sz="1600" b="1" dirty="0" smtClean="0">
                <a:solidFill>
                  <a:srgbClr val="969696"/>
                </a:solidFill>
              </a:rPr>
              <a:t> 2020)</a:t>
            </a:r>
            <a:r>
              <a:rPr kumimoji="0" lang="it-IT" altLang="it-IT" sz="1600" b="1" dirty="0" smtClean="0">
                <a:solidFill>
                  <a:srgbClr val="96969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it-IT" altLang="it-IT" sz="1600" dirty="0" smtClean="0">
                <a:solidFill>
                  <a:srgbClr val="FFFFFF"/>
                </a:solidFill>
              </a:rPr>
              <a:t> </a:t>
            </a:r>
            <a:endParaRPr lang="it-IT" altLang="it-IT" sz="1600" dirty="0">
              <a:solidFill>
                <a:srgbClr val="FFFFFF"/>
              </a:solidFill>
            </a:endParaRPr>
          </a:p>
        </p:txBody>
      </p:sp>
      <p:graphicFrame>
        <p:nvGraphicFramePr>
          <p:cNvPr id="2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4657192"/>
              </p:ext>
            </p:extLst>
          </p:nvPr>
        </p:nvGraphicFramePr>
        <p:xfrm>
          <a:off x="0" y="482600"/>
          <a:ext cx="7353300" cy="532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39" name="Document" r:id="rId7" imgW="8282741" imgH="4722039" progId="Word.Document.8">
                  <p:embed/>
                </p:oleObj>
              </mc:Choice>
              <mc:Fallback>
                <p:oleObj name="Document" r:id="rId7" imgW="8282741" imgH="4722039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82600"/>
                        <a:ext cx="7353300" cy="5322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AutoShape 6"/>
          <p:cNvSpPr>
            <a:spLocks noChangeArrowheads="1"/>
          </p:cNvSpPr>
          <p:nvPr/>
        </p:nvSpPr>
        <p:spPr bwMode="auto">
          <a:xfrm>
            <a:off x="179388" y="5805488"/>
            <a:ext cx="8951912" cy="793750"/>
          </a:xfrm>
          <a:prstGeom prst="roundRect">
            <a:avLst>
              <a:gd name="adj" fmla="val 16657"/>
            </a:avLst>
          </a:prstGeom>
          <a:gradFill rotWithShape="0">
            <a:gsLst>
              <a:gs pos="0">
                <a:srgbClr val="0066FF"/>
              </a:gs>
              <a:gs pos="50000">
                <a:srgbClr val="002F76"/>
              </a:gs>
              <a:gs pos="100000">
                <a:srgbClr val="0066FF"/>
              </a:gs>
            </a:gsLst>
            <a:lin ang="2700000" scaled="1"/>
          </a:gradFill>
          <a:ln w="12700">
            <a:solidFill>
              <a:srgbClr val="99CC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05000"/>
              </a:lnSpc>
            </a:pPr>
            <a:r>
              <a:rPr lang="it-IT" altLang="it-IT" sz="2000" b="1">
                <a:solidFill>
                  <a:srgbClr val="FFFF00"/>
                </a:solidFill>
              </a:rPr>
              <a:t>ReNaM ’93-’15; n = 21.387: Esp.</a:t>
            </a:r>
            <a:r>
              <a:rPr lang="it-IT" altLang="it-IT" sz="2100" b="1">
                <a:solidFill>
                  <a:srgbClr val="FFFF00"/>
                </a:solidFill>
              </a:rPr>
              <a:t> </a:t>
            </a:r>
            <a:r>
              <a:rPr lang="it-IT" altLang="it-IT" sz="2400" b="1">
                <a:solidFill>
                  <a:srgbClr val="FFFF00"/>
                </a:solidFill>
              </a:rPr>
              <a:t>a</a:t>
            </a:r>
            <a:r>
              <a:rPr lang="it-IT" altLang="it-IT" sz="2000" b="1">
                <a:solidFill>
                  <a:srgbClr val="FFFF00"/>
                </a:solidFill>
              </a:rPr>
              <a:t> 80% </a:t>
            </a:r>
            <a:r>
              <a:rPr lang="it-IT" altLang="it-IT" sz="1800" b="1">
                <a:solidFill>
                  <a:srgbClr val="B2B2B2"/>
                </a:solidFill>
              </a:rPr>
              <a:t>(17.126);</a:t>
            </a:r>
            <a:r>
              <a:rPr lang="it-IT" altLang="it-IT" sz="1800" b="1">
                <a:solidFill>
                  <a:srgbClr val="FFFF00"/>
                </a:solidFill>
              </a:rPr>
              <a:t> </a:t>
            </a:r>
            <a:r>
              <a:rPr lang="it-IT" altLang="it-IT" sz="1900" b="1">
                <a:solidFill>
                  <a:srgbClr val="FFFF00"/>
                </a:solidFill>
              </a:rPr>
              <a:t>Non Esp. </a:t>
            </a:r>
            <a:r>
              <a:rPr lang="it-IT" altLang="it-IT" sz="2400" b="1">
                <a:solidFill>
                  <a:srgbClr val="FFFF00"/>
                </a:solidFill>
              </a:rPr>
              <a:t>a</a:t>
            </a:r>
            <a:r>
              <a:rPr lang="it-IT" altLang="it-IT" sz="1800" b="1">
                <a:solidFill>
                  <a:srgbClr val="FFFF00"/>
                </a:solidFill>
              </a:rPr>
              <a:t> </a:t>
            </a:r>
            <a:r>
              <a:rPr lang="it-IT" altLang="it-IT" sz="2000" b="1">
                <a:solidFill>
                  <a:srgbClr val="FFFF00"/>
                </a:solidFill>
              </a:rPr>
              <a:t>20% </a:t>
            </a:r>
            <a:r>
              <a:rPr lang="it-IT" altLang="it-IT" sz="1800" b="1">
                <a:solidFill>
                  <a:srgbClr val="B2B2B2"/>
                </a:solidFill>
              </a:rPr>
              <a:t>(4.261)</a:t>
            </a:r>
          </a:p>
          <a:p>
            <a:pPr eaLnBrk="0" hangingPunct="0">
              <a:lnSpc>
                <a:spcPct val="105000"/>
              </a:lnSpc>
            </a:pPr>
            <a:r>
              <a:rPr lang="it-IT" altLang="it-IT" sz="2000" b="1">
                <a:solidFill>
                  <a:srgbClr val="FFFFFF"/>
                </a:solidFill>
              </a:rPr>
              <a:t>Prof. 70%</a:t>
            </a:r>
            <a:r>
              <a:rPr lang="it-IT" altLang="it-IT" sz="2000" b="1">
                <a:solidFill>
                  <a:srgbClr val="FFFF00"/>
                </a:solidFill>
              </a:rPr>
              <a:t> </a:t>
            </a:r>
            <a:r>
              <a:rPr lang="it-IT" altLang="it-IT" sz="1800" b="1">
                <a:solidFill>
                  <a:srgbClr val="B2B2B2"/>
                </a:solidFill>
              </a:rPr>
              <a:t>(14.818);</a:t>
            </a:r>
            <a:r>
              <a:rPr lang="it-IT" altLang="it-IT" sz="2000" b="1">
                <a:solidFill>
                  <a:srgbClr val="FFFFFF"/>
                </a:solidFill>
              </a:rPr>
              <a:t>  FAM. 4,9% </a:t>
            </a:r>
            <a:r>
              <a:rPr lang="it-IT" altLang="it-IT" sz="1800" b="1">
                <a:solidFill>
                  <a:srgbClr val="B2B2B2"/>
                </a:solidFill>
              </a:rPr>
              <a:t>(1.047);</a:t>
            </a:r>
            <a:r>
              <a:rPr lang="it-IT" altLang="it-IT" sz="2000" b="1">
                <a:solidFill>
                  <a:srgbClr val="FFFFFF"/>
                </a:solidFill>
              </a:rPr>
              <a:t> AMB. 4,4% </a:t>
            </a:r>
            <a:r>
              <a:rPr lang="it-IT" altLang="it-IT" sz="1800" b="1">
                <a:solidFill>
                  <a:srgbClr val="B2B2B2"/>
                </a:solidFill>
              </a:rPr>
              <a:t>(939);</a:t>
            </a:r>
            <a:r>
              <a:rPr lang="it-IT" altLang="it-IT" sz="1800" b="1">
                <a:solidFill>
                  <a:srgbClr val="FFFFFF"/>
                </a:solidFill>
              </a:rPr>
              <a:t> </a:t>
            </a:r>
            <a:r>
              <a:rPr lang="it-IT" altLang="it-IT" sz="2000" b="1">
                <a:solidFill>
                  <a:srgbClr val="FFFFFF"/>
                </a:solidFill>
              </a:rPr>
              <a:t>Extra L. 1,5% </a:t>
            </a:r>
            <a:r>
              <a:rPr lang="it-IT" altLang="it-IT" sz="1800" b="1">
                <a:solidFill>
                  <a:srgbClr val="B2B2B2"/>
                </a:solidFill>
              </a:rPr>
              <a:t>(322)</a:t>
            </a:r>
          </a:p>
        </p:txBody>
      </p:sp>
      <p:sp>
        <p:nvSpPr>
          <p:cNvPr id="128036" name="Rectangle 18"/>
          <p:cNvSpPr>
            <a:spLocks noChangeArrowheads="1"/>
          </p:cNvSpPr>
          <p:nvPr/>
        </p:nvSpPr>
        <p:spPr bwMode="auto">
          <a:xfrm>
            <a:off x="7380288" y="1125538"/>
            <a:ext cx="215900" cy="215900"/>
          </a:xfrm>
          <a:prstGeom prst="rect">
            <a:avLst/>
          </a:prstGeom>
          <a:gradFill rotWithShape="1">
            <a:gsLst>
              <a:gs pos="0">
                <a:srgbClr val="0099FF"/>
              </a:gs>
              <a:gs pos="100000">
                <a:srgbClr val="FF00FF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lIns="91388" tIns="45705" rIns="91388" bIns="45705" anchor="ctr">
            <a:spAutoFit/>
          </a:bodyPr>
          <a:lstStyle/>
          <a:p>
            <a:pPr algn="ctr"/>
            <a:endParaRPr lang="it-IT" altLang="it-IT">
              <a:solidFill>
                <a:srgbClr val="FFFFFF"/>
              </a:solidFill>
            </a:endParaRPr>
          </a:p>
        </p:txBody>
      </p:sp>
      <p:sp>
        <p:nvSpPr>
          <p:cNvPr id="128037" name="Rectangle 16"/>
          <p:cNvSpPr>
            <a:spLocks noChangeArrowheads="1"/>
          </p:cNvSpPr>
          <p:nvPr/>
        </p:nvSpPr>
        <p:spPr bwMode="auto">
          <a:xfrm>
            <a:off x="7380288" y="765175"/>
            <a:ext cx="215900" cy="21590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00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lIns="91388" tIns="45705" rIns="91388" bIns="45705" anchor="ctr">
            <a:spAutoFit/>
          </a:bodyPr>
          <a:lstStyle/>
          <a:p>
            <a:pPr algn="ctr"/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060047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38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39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8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9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9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9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9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9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9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9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9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9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9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9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28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039362" grpId="0"/>
      <p:bldP spid="159750" grpId="0"/>
      <p:bldP spid="159751" grpId="0"/>
      <p:bldP spid="159752" grpId="0"/>
      <p:bldP spid="159753" grpId="0"/>
      <p:bldP spid="159754" grpId="0"/>
      <p:bldP spid="159755" grpId="0"/>
      <p:bldP spid="159756" grpId="0"/>
      <p:bldP spid="159757" grpId="0"/>
      <p:bldP spid="159758" grpId="0"/>
      <p:bldP spid="159759" grpId="0"/>
      <p:bldP spid="159761" grpId="0"/>
      <p:bldP spid="1038338" grpId="0"/>
      <p:bldP spid="20" grpId="0" animBg="1"/>
      <p:bldP spid="128036" grpId="0" animBg="1"/>
      <p:bldP spid="1280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-26988"/>
            <a:ext cx="9144000" cy="457201"/>
          </a:xfrm>
        </p:spPr>
        <p:txBody>
          <a:bodyPr/>
          <a:lstStyle/>
          <a:p>
            <a:pPr algn="ctr">
              <a:buFontTx/>
              <a:buNone/>
              <a:tabLst>
                <a:tab pos="5424488" algn="l"/>
              </a:tabLst>
            </a:pPr>
            <a:r>
              <a:rPr lang="it-IT" altLang="it-IT" sz="2300" b="1" dirty="0" smtClean="0">
                <a:latin typeface="Arial Narrow" pitchFamily="34" charset="0"/>
              </a:rPr>
              <a:t>Esposizione AMIANTO PROFESSIONALE</a:t>
            </a:r>
            <a:r>
              <a:rPr lang="it-IT" altLang="it-IT" sz="2400" b="1" dirty="0" smtClean="0">
                <a:latin typeface="Arial Narrow" pitchFamily="34" charset="0"/>
              </a:rPr>
              <a:t> Emilia-Romagna  </a:t>
            </a:r>
            <a:r>
              <a:rPr lang="it-IT" altLang="it-IT" sz="1600" b="1" dirty="0" smtClean="0">
                <a:solidFill>
                  <a:srgbClr val="969696"/>
                </a:solidFill>
                <a:latin typeface="Arial" charset="0"/>
              </a:rPr>
              <a:t>(</a:t>
            </a:r>
            <a:r>
              <a:rPr lang="it-IT" altLang="it-IT" sz="1600" b="1" dirty="0" err="1" smtClean="0">
                <a:solidFill>
                  <a:srgbClr val="969696"/>
                </a:solidFill>
                <a:latin typeface="Arial" charset="0"/>
              </a:rPr>
              <a:t>agg</a:t>
            </a:r>
            <a:r>
              <a:rPr lang="it-IT" altLang="it-IT" sz="1600" b="1" dirty="0" smtClean="0">
                <a:solidFill>
                  <a:srgbClr val="969696"/>
                </a:solidFill>
                <a:latin typeface="Arial" charset="0"/>
              </a:rPr>
              <a:t>.  30 </a:t>
            </a:r>
            <a:r>
              <a:rPr lang="it-IT" altLang="it-IT" sz="1600" b="1" dirty="0" err="1" smtClean="0">
                <a:solidFill>
                  <a:srgbClr val="969696"/>
                </a:solidFill>
                <a:latin typeface="Arial" charset="0"/>
              </a:rPr>
              <a:t>sett</a:t>
            </a:r>
            <a:r>
              <a:rPr lang="it-IT" altLang="it-IT" sz="1600" b="1" dirty="0" smtClean="0">
                <a:solidFill>
                  <a:srgbClr val="969696"/>
                </a:solidFill>
                <a:latin typeface="Arial" charset="0"/>
              </a:rPr>
              <a:t> 2020)</a:t>
            </a:r>
            <a:endParaRPr lang="it-IT" altLang="it-IT" sz="1600" b="1" dirty="0" smtClean="0">
              <a:solidFill>
                <a:schemeClr val="folHlink"/>
              </a:solidFill>
              <a:latin typeface="Arial Narrow" pitchFamily="34" charset="0"/>
            </a:endParaRPr>
          </a:p>
        </p:txBody>
      </p:sp>
      <p:graphicFrame>
        <p:nvGraphicFramePr>
          <p:cNvPr id="333827" name="Object 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6613"/>
              </p:ext>
            </p:extLst>
          </p:nvPr>
        </p:nvGraphicFramePr>
        <p:xfrm>
          <a:off x="-139700" y="482600"/>
          <a:ext cx="9461500" cy="680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38" name="Document" r:id="rId4" imgW="8981113" imgH="6470989" progId="Word.Document.8">
                  <p:embed/>
                </p:oleObj>
              </mc:Choice>
              <mc:Fallback>
                <p:oleObj name="Document" r:id="rId4" imgW="8981113" imgH="6470989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39700" y="482600"/>
                        <a:ext cx="9461500" cy="680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6649454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3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33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82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9362" name="Object 30"/>
          <p:cNvGraphicFramePr>
            <a:graphicFrameLocks noChangeAspect="1"/>
          </p:cNvGraphicFramePr>
          <p:nvPr/>
        </p:nvGraphicFramePr>
        <p:xfrm>
          <a:off x="7092950" y="260350"/>
          <a:ext cx="2051050" cy="676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86" name="Foglio di lavoro" r:id="rId3" imgW="5229360" imgH="1943100" progId="Excel.Sheet.8">
                  <p:embed/>
                </p:oleObj>
              </mc:Choice>
              <mc:Fallback>
                <p:oleObj name="Foglio di lavoro" r:id="rId3" imgW="5229360" imgH="19431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50" y="260350"/>
                        <a:ext cx="2051050" cy="676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9296" name="Segnaposto numero diapositiva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fld id="{26B67793-27D1-4B07-9FC0-FEE0B10A738E}" type="slidenum">
              <a:rPr lang="en-US" altLang="it-IT" sz="1400">
                <a:solidFill>
                  <a:srgbClr val="FFFFFF"/>
                </a:solidFill>
                <a:latin typeface="Times New Roman" pitchFamily="18" charset="0"/>
              </a:rPr>
              <a:pPr algn="r" eaLnBrk="0" hangingPunct="0"/>
              <a:t>6</a:t>
            </a:fld>
            <a:endParaRPr lang="en-US" altLang="it-IT" sz="1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9750" name="Rectangle 6"/>
          <p:cNvSpPr>
            <a:spLocks noChangeArrowheads="1"/>
          </p:cNvSpPr>
          <p:nvPr/>
        </p:nvSpPr>
        <p:spPr bwMode="auto">
          <a:xfrm>
            <a:off x="7178675" y="2916238"/>
            <a:ext cx="6334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1800" b="1">
                <a:solidFill>
                  <a:srgbClr val="0033CC"/>
                </a:solidFill>
              </a:rPr>
              <a:t>86,7</a:t>
            </a:r>
          </a:p>
        </p:txBody>
      </p:sp>
      <p:sp>
        <p:nvSpPr>
          <p:cNvPr id="159751" name="Rectangle 7"/>
          <p:cNvSpPr>
            <a:spLocks noChangeArrowheads="1"/>
          </p:cNvSpPr>
          <p:nvPr/>
        </p:nvSpPr>
        <p:spPr bwMode="auto">
          <a:xfrm>
            <a:off x="7826375" y="3635375"/>
            <a:ext cx="6334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1800" b="1">
                <a:solidFill>
                  <a:srgbClr val="0033CC"/>
                </a:solidFill>
              </a:rPr>
              <a:t>62,0</a:t>
            </a:r>
          </a:p>
        </p:txBody>
      </p:sp>
      <p:sp>
        <p:nvSpPr>
          <p:cNvPr id="159752" name="Rectangle 8"/>
          <p:cNvSpPr>
            <a:spLocks noChangeArrowheads="1"/>
          </p:cNvSpPr>
          <p:nvPr/>
        </p:nvSpPr>
        <p:spPr bwMode="auto">
          <a:xfrm>
            <a:off x="8459788" y="3059113"/>
            <a:ext cx="6334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1800" b="1">
                <a:solidFill>
                  <a:srgbClr val="0033CC"/>
                </a:solidFill>
              </a:rPr>
              <a:t>80,1</a:t>
            </a:r>
          </a:p>
        </p:txBody>
      </p:sp>
      <p:sp>
        <p:nvSpPr>
          <p:cNvPr id="159753" name="Rectangle 9"/>
          <p:cNvSpPr>
            <a:spLocks noChangeArrowheads="1"/>
          </p:cNvSpPr>
          <p:nvPr/>
        </p:nvSpPr>
        <p:spPr bwMode="auto">
          <a:xfrm>
            <a:off x="7178675" y="1692275"/>
            <a:ext cx="6334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1800" b="1">
                <a:solidFill>
                  <a:srgbClr val="0033CC"/>
                </a:solidFill>
              </a:rPr>
              <a:t>13,3</a:t>
            </a:r>
          </a:p>
        </p:txBody>
      </p:sp>
      <p:sp>
        <p:nvSpPr>
          <p:cNvPr id="159754" name="Rectangle 10"/>
          <p:cNvSpPr>
            <a:spLocks noChangeArrowheads="1"/>
          </p:cNvSpPr>
          <p:nvPr/>
        </p:nvSpPr>
        <p:spPr bwMode="auto">
          <a:xfrm>
            <a:off x="7812088" y="2197100"/>
            <a:ext cx="6334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1800" b="1">
                <a:solidFill>
                  <a:srgbClr val="0033CC"/>
                </a:solidFill>
              </a:rPr>
              <a:t>38,0</a:t>
            </a:r>
          </a:p>
        </p:txBody>
      </p:sp>
      <p:sp>
        <p:nvSpPr>
          <p:cNvPr id="159755" name="Rectangle 11"/>
          <p:cNvSpPr>
            <a:spLocks noChangeArrowheads="1"/>
          </p:cNvSpPr>
          <p:nvPr/>
        </p:nvSpPr>
        <p:spPr bwMode="auto">
          <a:xfrm>
            <a:off x="8402638" y="1763713"/>
            <a:ext cx="6334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1800" b="1">
                <a:solidFill>
                  <a:srgbClr val="0033CC"/>
                </a:solidFill>
              </a:rPr>
              <a:t>19,9</a:t>
            </a:r>
          </a:p>
        </p:txBody>
      </p:sp>
      <p:sp>
        <p:nvSpPr>
          <p:cNvPr id="159756" name="Rectangle 12"/>
          <p:cNvSpPr>
            <a:spLocks noChangeArrowheads="1"/>
          </p:cNvSpPr>
          <p:nvPr/>
        </p:nvSpPr>
        <p:spPr bwMode="auto">
          <a:xfrm>
            <a:off x="7308850" y="4797425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2000" b="1">
                <a:solidFill>
                  <a:srgbClr val="000099"/>
                </a:solidFill>
              </a:rPr>
              <a:t>U</a:t>
            </a:r>
          </a:p>
        </p:txBody>
      </p:sp>
      <p:sp>
        <p:nvSpPr>
          <p:cNvPr id="159757" name="Rectangle 13"/>
          <p:cNvSpPr>
            <a:spLocks noChangeArrowheads="1"/>
          </p:cNvSpPr>
          <p:nvPr/>
        </p:nvSpPr>
        <p:spPr bwMode="auto">
          <a:xfrm>
            <a:off x="7956550" y="4797425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2000" b="1">
                <a:solidFill>
                  <a:srgbClr val="000099"/>
                </a:solidFill>
              </a:rPr>
              <a:t>D</a:t>
            </a:r>
          </a:p>
        </p:txBody>
      </p:sp>
      <p:sp>
        <p:nvSpPr>
          <p:cNvPr id="159758" name="Rectangle 14"/>
          <p:cNvSpPr>
            <a:spLocks noChangeArrowheads="1"/>
          </p:cNvSpPr>
          <p:nvPr/>
        </p:nvSpPr>
        <p:spPr bwMode="auto">
          <a:xfrm>
            <a:off x="8532813" y="4797425"/>
            <a:ext cx="552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2000" b="1">
                <a:solidFill>
                  <a:srgbClr val="000099"/>
                </a:solidFill>
              </a:rPr>
              <a:t>UD</a:t>
            </a:r>
          </a:p>
        </p:txBody>
      </p:sp>
      <p:sp>
        <p:nvSpPr>
          <p:cNvPr id="159759" name="Text Box 15"/>
          <p:cNvSpPr txBox="1">
            <a:spLocks noChangeArrowheads="1"/>
          </p:cNvSpPr>
          <p:nvPr/>
        </p:nvSpPr>
        <p:spPr bwMode="auto">
          <a:xfrm>
            <a:off x="7594600" y="981075"/>
            <a:ext cx="154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1600" b="1">
                <a:solidFill>
                  <a:srgbClr val="FFFF00"/>
                </a:solidFill>
              </a:rPr>
              <a:t>% Non Esp. </a:t>
            </a:r>
            <a:r>
              <a:rPr lang="it-IT" altLang="it-IT" sz="1800" b="1">
                <a:solidFill>
                  <a:srgbClr val="FFFF00"/>
                </a:solidFill>
              </a:rPr>
              <a:t>a.</a:t>
            </a:r>
          </a:p>
        </p:txBody>
      </p:sp>
      <p:sp>
        <p:nvSpPr>
          <p:cNvPr id="159761" name="Text Box 17"/>
          <p:cNvSpPr txBox="1">
            <a:spLocks noChangeArrowheads="1"/>
          </p:cNvSpPr>
          <p:nvPr/>
        </p:nvSpPr>
        <p:spPr bwMode="auto">
          <a:xfrm>
            <a:off x="7524750" y="692150"/>
            <a:ext cx="1098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1600" b="1">
                <a:solidFill>
                  <a:srgbClr val="FFFF00"/>
                </a:solidFill>
              </a:rPr>
              <a:t>% Esp. </a:t>
            </a:r>
            <a:r>
              <a:rPr lang="it-IT" altLang="it-IT" sz="1800" b="1">
                <a:solidFill>
                  <a:srgbClr val="FFFF00"/>
                </a:solidFill>
              </a:rPr>
              <a:t>a.</a:t>
            </a:r>
          </a:p>
        </p:txBody>
      </p:sp>
      <p:sp>
        <p:nvSpPr>
          <p:cNvPr id="1038338" name="Rectangle 2"/>
          <p:cNvSpPr>
            <a:spLocks noChangeArrowheads="1"/>
          </p:cNvSpPr>
          <p:nvPr/>
        </p:nvSpPr>
        <p:spPr bwMode="auto">
          <a:xfrm>
            <a:off x="34925" y="44450"/>
            <a:ext cx="9109075" cy="358775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tabLst>
                <a:tab pos="5424488" algn="l"/>
              </a:tabLst>
              <a:defRPr/>
            </a:pPr>
            <a:r>
              <a:rPr kumimoji="0" lang="it-IT" altLang="it-IT" sz="2600" b="1" dirty="0">
                <a:solidFill>
                  <a:srgbClr val="FFFFFF"/>
                </a:solidFill>
                <a:latin typeface="Arial Narrow" pitchFamily="34" charset="0"/>
              </a:rPr>
              <a:t>Distribuzione </a:t>
            </a:r>
            <a:r>
              <a:rPr kumimoji="0" lang="it-IT" altLang="it-IT" sz="2600" b="1" dirty="0">
                <a:solidFill>
                  <a:srgbClr val="FFFFFF"/>
                </a:solidFill>
              </a:rPr>
              <a:t>ESPOSIZIONE ReNaM (VI Rapporto) </a:t>
            </a:r>
            <a:r>
              <a:rPr kumimoji="0" lang="it-IT" altLang="it-IT" sz="1400" b="1" dirty="0">
                <a:solidFill>
                  <a:srgbClr val="DADADA">
                    <a:lumMod val="75000"/>
                  </a:srgbClr>
                </a:solidFill>
              </a:rPr>
              <a:t>casi 1993-2015</a:t>
            </a:r>
            <a:r>
              <a:rPr kumimoji="0" lang="it-IT" altLang="it-IT" sz="1400" b="1" dirty="0">
                <a:solidFill>
                  <a:srgbClr val="FFFFFF"/>
                </a:solidFill>
              </a:rPr>
              <a:t> </a:t>
            </a:r>
            <a:r>
              <a:rPr kumimoji="0" lang="it-IT" altLang="it-IT" sz="1400" b="1" dirty="0">
                <a:solidFill>
                  <a:srgbClr val="96969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it-IT" altLang="it-IT" sz="1400" dirty="0">
                <a:solidFill>
                  <a:srgbClr val="FFFFFF"/>
                </a:solidFill>
              </a:rPr>
              <a:t> </a:t>
            </a:r>
          </a:p>
        </p:txBody>
      </p:sp>
      <p:graphicFrame>
        <p:nvGraphicFramePr>
          <p:cNvPr id="2" name="Object 31"/>
          <p:cNvGraphicFramePr>
            <a:graphicFrameLocks noChangeAspect="1"/>
          </p:cNvGraphicFramePr>
          <p:nvPr/>
        </p:nvGraphicFramePr>
        <p:xfrm>
          <a:off x="-58738" y="576263"/>
          <a:ext cx="7429501" cy="642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87" name="Document" r:id="rId5" imgW="8849757" imgH="4827471" progId="Word.Document.8">
                  <p:embed/>
                </p:oleObj>
              </mc:Choice>
              <mc:Fallback>
                <p:oleObj name="Document" r:id="rId5" imgW="8849757" imgH="4827471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8738" y="576263"/>
                        <a:ext cx="7429501" cy="6426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102" name="Rectangle 16"/>
          <p:cNvSpPr>
            <a:spLocks noChangeArrowheads="1"/>
          </p:cNvSpPr>
          <p:nvPr/>
        </p:nvSpPr>
        <p:spPr bwMode="auto">
          <a:xfrm>
            <a:off x="7308850" y="765175"/>
            <a:ext cx="215900" cy="21590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00FF00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lIns="91388" tIns="45705" rIns="91388" bIns="45705" anchor="ctr">
            <a:spAutoFit/>
          </a:bodyPr>
          <a:lstStyle/>
          <a:p>
            <a:pPr algn="ctr"/>
            <a:endParaRPr lang="it-IT" altLang="it-IT">
              <a:solidFill>
                <a:srgbClr val="FFFFFF"/>
              </a:solidFill>
            </a:endParaRPr>
          </a:p>
        </p:txBody>
      </p:sp>
      <p:sp>
        <p:nvSpPr>
          <p:cNvPr id="130103" name="Rectangle 18"/>
          <p:cNvSpPr>
            <a:spLocks noChangeArrowheads="1"/>
          </p:cNvSpPr>
          <p:nvPr/>
        </p:nvSpPr>
        <p:spPr bwMode="auto">
          <a:xfrm>
            <a:off x="7308850" y="1125538"/>
            <a:ext cx="215900" cy="215900"/>
          </a:xfrm>
          <a:prstGeom prst="rect">
            <a:avLst/>
          </a:prstGeom>
          <a:gradFill rotWithShape="1">
            <a:gsLst>
              <a:gs pos="0">
                <a:srgbClr val="0099FF"/>
              </a:gs>
              <a:gs pos="100000">
                <a:srgbClr val="FF00FF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lIns="91388" tIns="45705" rIns="91388" bIns="45705" anchor="ctr">
            <a:spAutoFit/>
          </a:bodyPr>
          <a:lstStyle/>
          <a:p>
            <a:pPr algn="ctr"/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598620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38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9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30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9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30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9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39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9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59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9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9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9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9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9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9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50" grpId="0"/>
      <p:bldP spid="159751" grpId="0"/>
      <p:bldP spid="159752" grpId="0"/>
      <p:bldP spid="159753" grpId="0"/>
      <p:bldP spid="159754" grpId="0"/>
      <p:bldP spid="159755" grpId="0"/>
      <p:bldP spid="159756" grpId="0"/>
      <p:bldP spid="159757" grpId="0"/>
      <p:bldP spid="159758" grpId="0"/>
      <p:bldP spid="159759" grpId="0"/>
      <p:bldP spid="159761" grpId="0"/>
      <p:bldP spid="1038338" grpId="0"/>
      <p:bldP spid="130102" grpId="0" animBg="1"/>
      <p:bldP spid="13010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-26988"/>
            <a:ext cx="9144000" cy="457201"/>
          </a:xfrm>
        </p:spPr>
        <p:txBody>
          <a:bodyPr/>
          <a:lstStyle/>
          <a:p>
            <a:pPr algn="ctr">
              <a:buFontTx/>
              <a:buNone/>
              <a:tabLst>
                <a:tab pos="5424488" algn="l"/>
              </a:tabLst>
            </a:pPr>
            <a:r>
              <a:rPr lang="it-IT" altLang="it-IT" sz="2300" b="1" smtClean="0">
                <a:latin typeface="Arial Narrow" pitchFamily="34" charset="0"/>
              </a:rPr>
              <a:t>N. Esposizioni AMIANTO PROFESSIONALE</a:t>
            </a:r>
            <a:r>
              <a:rPr lang="it-IT" altLang="it-IT" sz="2400" b="1" smtClean="0">
                <a:latin typeface="Arial Narrow" pitchFamily="34" charset="0"/>
              </a:rPr>
              <a:t> ReNaM VI Rapporto   </a:t>
            </a:r>
            <a:r>
              <a:rPr lang="it-IT" altLang="it-IT" sz="1600" b="1" smtClean="0">
                <a:solidFill>
                  <a:srgbClr val="969696"/>
                </a:solidFill>
                <a:latin typeface="Arial" charset="0"/>
              </a:rPr>
              <a:t>(n=19.354)</a:t>
            </a:r>
            <a:endParaRPr lang="it-IT" altLang="it-IT" sz="1600" b="1" smtClean="0">
              <a:solidFill>
                <a:schemeClr val="folHlink"/>
              </a:solidFill>
              <a:latin typeface="Arial Narrow" pitchFamily="34" charset="0"/>
            </a:endParaRPr>
          </a:p>
        </p:txBody>
      </p:sp>
      <p:graphicFrame>
        <p:nvGraphicFramePr>
          <p:cNvPr id="333827" name="Object 82"/>
          <p:cNvGraphicFramePr>
            <a:graphicFrameLocks noChangeAspect="1"/>
          </p:cNvGraphicFramePr>
          <p:nvPr/>
        </p:nvGraphicFramePr>
        <p:xfrm>
          <a:off x="-96838" y="508000"/>
          <a:ext cx="9061451" cy="627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6" name="Document" r:id="rId3" imgW="7312719" imgH="6170398" progId="Word.Document.8">
                  <p:embed/>
                </p:oleObj>
              </mc:Choice>
              <mc:Fallback>
                <p:oleObj name="Document" r:id="rId3" imgW="7312719" imgH="6170398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96838" y="508000"/>
                        <a:ext cx="9061451" cy="6273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2389331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3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33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82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09" name="Segnaposto numero diapositiva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fld id="{9828E9B4-4B5F-4964-BAB2-8AEEF1606801}" type="slidenum">
              <a:rPr lang="en-US" altLang="it-IT" sz="1400">
                <a:solidFill>
                  <a:srgbClr val="FFFFFF"/>
                </a:solidFill>
                <a:latin typeface="Times New Roman" pitchFamily="18" charset="0"/>
              </a:rPr>
              <a:pPr algn="r" eaLnBrk="0" hangingPunct="0"/>
              <a:t>8</a:t>
            </a:fld>
            <a:endParaRPr lang="en-US" altLang="it-IT" sz="1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08544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4925" y="-26988"/>
            <a:ext cx="6624638" cy="457201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  <a:tabLst>
                <a:tab pos="5424488" algn="l"/>
              </a:tabLst>
            </a:pPr>
            <a:r>
              <a:rPr lang="it-IT" altLang="it-IT" sz="2600" b="1" smtClean="0">
                <a:latin typeface="Arial Narrow" pitchFamily="34" charset="0"/>
              </a:rPr>
              <a:t>Esposizione AMIANTO MISCONOSCIUTE</a:t>
            </a:r>
            <a:r>
              <a:rPr lang="it-IT" altLang="it-IT" sz="2800" b="1" smtClean="0">
                <a:latin typeface="Arial Narrow" pitchFamily="34" charset="0"/>
              </a:rPr>
              <a:t>                     </a:t>
            </a:r>
            <a:endParaRPr lang="it-IT" altLang="it-IT" sz="2000" b="1" smtClean="0">
              <a:solidFill>
                <a:schemeClr val="folHlink"/>
              </a:solidFill>
              <a:latin typeface="Arial Narrow" pitchFamily="34" charset="0"/>
            </a:endParaRPr>
          </a:p>
        </p:txBody>
      </p:sp>
      <p:sp>
        <p:nvSpPr>
          <p:cNvPr id="1085445" name="AutoShape 5"/>
          <p:cNvSpPr>
            <a:spLocks noChangeArrowheads="1"/>
          </p:cNvSpPr>
          <p:nvPr/>
        </p:nvSpPr>
        <p:spPr bwMode="auto">
          <a:xfrm>
            <a:off x="34925" y="404813"/>
            <a:ext cx="8907463" cy="1071562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99CCFF"/>
            </a:solidFill>
            <a:round/>
            <a:headEnd/>
            <a:tailEnd/>
          </a:ln>
        </p:spPr>
        <p:txBody>
          <a:bodyPr lIns="18000" tIns="46800" rIns="18000" bIns="46800">
            <a:spAutoFit/>
          </a:bodyPr>
          <a:lstStyle/>
          <a:p>
            <a:pPr eaLnBrk="0" hangingPunct="0"/>
            <a:r>
              <a:rPr lang="it-IT" altLang="it-IT" sz="1900" b="1">
                <a:solidFill>
                  <a:srgbClr val="FFFF00"/>
                </a:solidFill>
              </a:rPr>
              <a:t>Italia è stato uno dei maggiori produttori ed utilizzatori di a.: consumo di oltre 3,5 milioni tons fino al 1992 … amplissimo spettro di attività industriali coinvolte, dalla cantieristica navale all’edilizia (QMS n° 15, mag-giu 2012)</a:t>
            </a:r>
            <a:endParaRPr lang="it-IT" altLang="it-IT" sz="1800" b="1">
              <a:solidFill>
                <a:srgbClr val="FFFF00"/>
              </a:solidFill>
            </a:endParaRPr>
          </a:p>
        </p:txBody>
      </p:sp>
      <p:sp>
        <p:nvSpPr>
          <p:cNvPr id="1085446" name="AutoShape 6"/>
          <p:cNvSpPr>
            <a:spLocks noChangeArrowheads="1"/>
          </p:cNvSpPr>
          <p:nvPr/>
        </p:nvSpPr>
        <p:spPr bwMode="auto">
          <a:xfrm>
            <a:off x="34925" y="1484313"/>
            <a:ext cx="8702675" cy="1122362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99CCFF"/>
            </a:solidFill>
            <a:round/>
            <a:headEnd/>
            <a:tailEnd/>
          </a:ln>
        </p:spPr>
        <p:txBody>
          <a:bodyPr lIns="18000" tIns="46800" rIns="18000" bIns="46800">
            <a:spAutoFit/>
          </a:bodyPr>
          <a:lstStyle/>
          <a:p>
            <a:pPr eaLnBrk="0" hangingPunct="0"/>
            <a:r>
              <a:rPr lang="it-IT" altLang="it-IT" sz="1900">
                <a:solidFill>
                  <a:srgbClr val="FFFFFF"/>
                </a:solidFill>
              </a:rPr>
              <a:t>Monografia IARC 14/1977 stima </a:t>
            </a:r>
            <a:r>
              <a:rPr lang="it-IT" altLang="it-IT" sz="2000" b="1">
                <a:solidFill>
                  <a:srgbClr val="FFFF00"/>
                </a:solidFill>
              </a:rPr>
              <a:t>oltre 3.000</a:t>
            </a:r>
            <a:r>
              <a:rPr lang="it-IT" altLang="it-IT" sz="1900">
                <a:solidFill>
                  <a:srgbClr val="FFFFFF"/>
                </a:solidFill>
              </a:rPr>
              <a:t> prodotti industriali contenenti </a:t>
            </a:r>
            <a:r>
              <a:rPr lang="it-IT" altLang="it-IT" sz="2200">
                <a:solidFill>
                  <a:srgbClr val="FFFFFF"/>
                </a:solidFill>
              </a:rPr>
              <a:t>a</a:t>
            </a:r>
            <a:r>
              <a:rPr lang="it-IT" altLang="it-IT" sz="1900">
                <a:solidFill>
                  <a:srgbClr val="FFFFFF"/>
                </a:solidFill>
              </a:rPr>
              <a:t>.:</a:t>
            </a:r>
            <a:r>
              <a:rPr lang="it-IT" altLang="it-IT" sz="1900" b="1">
                <a:solidFill>
                  <a:srgbClr val="FFFFFF"/>
                </a:solidFill>
              </a:rPr>
              <a:t> la raccolta standardizzata dell’anamnesi consente di evidenziare situazioni di esposizione in circostanze inattese</a:t>
            </a:r>
          </a:p>
        </p:txBody>
      </p:sp>
      <p:sp>
        <p:nvSpPr>
          <p:cNvPr id="1085447" name="AutoShape 7"/>
          <p:cNvSpPr>
            <a:spLocks noChangeArrowheads="1"/>
          </p:cNvSpPr>
          <p:nvPr/>
        </p:nvSpPr>
        <p:spPr bwMode="auto">
          <a:xfrm>
            <a:off x="2627313" y="2565400"/>
            <a:ext cx="6473825" cy="39497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kumimoji="0" lang="it-IT" altLang="it-IT" sz="2200" b="1">
                <a:solidFill>
                  <a:srgbClr val="FFFF00"/>
                </a:solidFill>
              </a:rPr>
              <a:t>Catalogo uso amianto in comparti produttivi, macchinari, impianti (46 voci):</a:t>
            </a:r>
          </a:p>
          <a:p>
            <a:pPr eaLnBrk="0" hangingPunct="0">
              <a:spcBef>
                <a:spcPts val="600"/>
              </a:spcBef>
            </a:pPr>
            <a:r>
              <a:rPr kumimoji="0" lang="it-IT" altLang="it-IT" sz="1800" b="1">
                <a:solidFill>
                  <a:srgbClr val="FFFFFF"/>
                </a:solidFill>
              </a:rPr>
              <a:t>CARROZZAI</a:t>
            </a:r>
            <a:r>
              <a:rPr kumimoji="0" lang="it-IT" altLang="it-IT" sz="1800">
                <a:solidFill>
                  <a:srgbClr val="FFFFFF"/>
                </a:solidFill>
              </a:rPr>
              <a:t>: “stucco” in amianto protettivo per saldature</a:t>
            </a:r>
          </a:p>
          <a:p>
            <a:pPr eaLnBrk="0" hangingPunct="0">
              <a:spcBef>
                <a:spcPts val="600"/>
              </a:spcBef>
            </a:pPr>
            <a:r>
              <a:rPr kumimoji="0" lang="it-IT" altLang="it-IT" sz="1800" b="1">
                <a:solidFill>
                  <a:srgbClr val="FFFF00"/>
                </a:solidFill>
              </a:rPr>
              <a:t>FORNAI</a:t>
            </a:r>
            <a:r>
              <a:rPr kumimoji="0" lang="it-IT" altLang="it-IT" sz="1800">
                <a:solidFill>
                  <a:srgbClr val="FFFFFF"/>
                </a:solidFill>
              </a:rPr>
              <a:t>: amianto anche in fiocco per isolamento forni</a:t>
            </a:r>
          </a:p>
          <a:p>
            <a:pPr eaLnBrk="0" hangingPunct="0">
              <a:spcBef>
                <a:spcPts val="600"/>
              </a:spcBef>
            </a:pPr>
            <a:r>
              <a:rPr kumimoji="0" lang="it-IT" altLang="it-IT" sz="1800" b="1">
                <a:solidFill>
                  <a:srgbClr val="FFFFFF"/>
                </a:solidFill>
              </a:rPr>
              <a:t>ASCENSORISTI</a:t>
            </a:r>
            <a:r>
              <a:rPr kumimoji="0" lang="it-IT" altLang="it-IT" sz="1800">
                <a:solidFill>
                  <a:srgbClr val="FFFFFF"/>
                </a:solidFill>
              </a:rPr>
              <a:t>: presenza amianto nell’impianto di frenata</a:t>
            </a:r>
          </a:p>
          <a:p>
            <a:pPr eaLnBrk="0" hangingPunct="0">
              <a:spcBef>
                <a:spcPts val="600"/>
              </a:spcBef>
            </a:pPr>
            <a:r>
              <a:rPr kumimoji="0" lang="it-IT" altLang="it-IT" sz="1800" b="1">
                <a:solidFill>
                  <a:srgbClr val="FFFF00"/>
                </a:solidFill>
              </a:rPr>
              <a:t>MECCANICI VEICOLI</a:t>
            </a:r>
            <a:r>
              <a:rPr kumimoji="0" lang="it-IT" altLang="it-IT" sz="1800">
                <a:solidFill>
                  <a:srgbClr val="FFFF00"/>
                </a:solidFill>
              </a:rPr>
              <a:t>: amianto in freni/frizioni, fasce isol.to</a:t>
            </a:r>
          </a:p>
          <a:p>
            <a:pPr eaLnBrk="0" hangingPunct="0">
              <a:spcBef>
                <a:spcPts val="600"/>
              </a:spcBef>
            </a:pPr>
            <a:r>
              <a:rPr kumimoji="0" lang="it-IT" altLang="it-IT" sz="1800" b="1">
                <a:solidFill>
                  <a:srgbClr val="FFFFFF"/>
                </a:solidFill>
              </a:rPr>
              <a:t>COMMERCIO MUNIZIONI</a:t>
            </a:r>
            <a:r>
              <a:rPr kumimoji="0" lang="it-IT" altLang="it-IT" sz="1800">
                <a:solidFill>
                  <a:srgbClr val="FFFFFF"/>
                </a:solidFill>
              </a:rPr>
              <a:t>: amianto in locali di stoccaggio</a:t>
            </a:r>
          </a:p>
          <a:p>
            <a:pPr eaLnBrk="0" hangingPunct="0">
              <a:spcBef>
                <a:spcPts val="600"/>
              </a:spcBef>
            </a:pPr>
            <a:r>
              <a:rPr kumimoji="0" lang="it-IT" altLang="it-IT" sz="1800" b="1">
                <a:solidFill>
                  <a:srgbClr val="FFFF00"/>
                </a:solidFill>
              </a:rPr>
              <a:t>CONFEZIONI/ABB.TO</a:t>
            </a:r>
            <a:r>
              <a:rPr kumimoji="0" lang="it-IT" altLang="it-IT" sz="1800">
                <a:solidFill>
                  <a:srgbClr val="FFFF00"/>
                </a:solidFill>
              </a:rPr>
              <a:t>: a. come isolante per stiratrici indus.</a:t>
            </a:r>
          </a:p>
          <a:p>
            <a:pPr eaLnBrk="0" hangingPunct="0">
              <a:spcBef>
                <a:spcPts val="600"/>
              </a:spcBef>
            </a:pPr>
            <a:r>
              <a:rPr kumimoji="0" lang="it-IT" altLang="it-IT" sz="1800" b="1">
                <a:solidFill>
                  <a:srgbClr val="FFFF00"/>
                </a:solidFill>
              </a:rPr>
              <a:t>CERAMICA</a:t>
            </a:r>
            <a:r>
              <a:rPr kumimoji="0" lang="it-IT" altLang="it-IT" sz="1800">
                <a:solidFill>
                  <a:srgbClr val="FFFF00"/>
                </a:solidFill>
              </a:rPr>
              <a:t>: coibentazione forni, carrelli cottura, DPI </a:t>
            </a:r>
          </a:p>
          <a:p>
            <a:pPr eaLnBrk="0" hangingPunct="0">
              <a:spcBef>
                <a:spcPct val="50000"/>
              </a:spcBef>
            </a:pPr>
            <a:r>
              <a:rPr kumimoji="0" lang="it-IT" altLang="it-IT" sz="1800" b="1">
                <a:solidFill>
                  <a:srgbClr val="FFFF00"/>
                </a:solidFill>
              </a:rPr>
              <a:t>DAS: </a:t>
            </a:r>
            <a:r>
              <a:rPr kumimoji="0" lang="it-IT" altLang="it-IT" sz="1800">
                <a:solidFill>
                  <a:srgbClr val="FFFF00"/>
                </a:solidFill>
              </a:rPr>
              <a:t>20-25% crisotilo DAS fino al 1975, in polvere 1962-65</a:t>
            </a:r>
          </a:p>
        </p:txBody>
      </p:sp>
      <p:sp>
        <p:nvSpPr>
          <p:cNvPr id="338952" name="Text Box 9"/>
          <p:cNvSpPr txBox="1">
            <a:spLocks noChangeArrowheads="1"/>
          </p:cNvSpPr>
          <p:nvPr/>
        </p:nvSpPr>
        <p:spPr bwMode="auto">
          <a:xfrm>
            <a:off x="-36513" y="6308725"/>
            <a:ext cx="8609013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1600" b="1">
                <a:solidFill>
                  <a:srgbClr val="FFFF00"/>
                </a:solidFill>
              </a:rPr>
              <a:t>www.inail.it/cs/internet/docs/alg-pubbl-registro-nazionale-mesoteliomi-6-rapporto.pdf</a:t>
            </a:r>
            <a:r>
              <a:rPr lang="it-IT" altLang="it-IT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50688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08275"/>
            <a:ext cx="2663825" cy="376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85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85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85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85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0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85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85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8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45" grpId="0" animBg="1" autoUpdateAnimBg="0"/>
      <p:bldP spid="1085446" grpId="0" animBg="1"/>
      <p:bldP spid="1085447" grpId="0" animBg="1"/>
      <p:bldP spid="3389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AutoShape 3"/>
          <p:cNvSpPr>
            <a:spLocks noChangeArrowheads="1"/>
          </p:cNvSpPr>
          <p:nvPr/>
        </p:nvSpPr>
        <p:spPr bwMode="auto">
          <a:xfrm>
            <a:off x="65088" y="5516563"/>
            <a:ext cx="8970962" cy="1266825"/>
          </a:xfrm>
          <a:prstGeom prst="roundRect">
            <a:avLst>
              <a:gd name="adj" fmla="val 16657"/>
            </a:avLst>
          </a:prstGeom>
          <a:gradFill rotWithShape="0">
            <a:gsLst>
              <a:gs pos="0">
                <a:srgbClr val="0066FF"/>
              </a:gs>
              <a:gs pos="50000">
                <a:srgbClr val="002F76"/>
              </a:gs>
              <a:gs pos="100000">
                <a:srgbClr val="0066FF"/>
              </a:gs>
            </a:gsLst>
            <a:lin ang="2700000" scaled="1"/>
          </a:gradFill>
          <a:ln w="12700">
            <a:solidFill>
              <a:srgbClr val="99CCFF"/>
            </a:solidFill>
            <a:round/>
            <a:headEnd/>
            <a:tailEnd/>
          </a:ln>
        </p:spPr>
        <p:txBody>
          <a:bodyPr lIns="18000" tIns="10800" rIns="18000" bIns="10800">
            <a:spAutoFit/>
          </a:bodyPr>
          <a:lstStyle/>
          <a:p>
            <a:pPr eaLnBrk="0" hangingPunct="0">
              <a:buFont typeface="Monotype Sorts"/>
              <a:buNone/>
            </a:pPr>
            <a:r>
              <a:rPr kumimoji="0" lang="it-IT" altLang="it-IT" sz="2100" b="1">
                <a:solidFill>
                  <a:srgbClr val="FEF800"/>
                </a:solidFill>
              </a:rPr>
              <a:t>Del. Giunta 771/15</a:t>
            </a:r>
            <a:r>
              <a:rPr kumimoji="0" lang="it-IT" altLang="it-IT" sz="1800" b="1">
                <a:solidFill>
                  <a:srgbClr val="FEF800"/>
                </a:solidFill>
              </a:rPr>
              <a:t>: </a:t>
            </a:r>
            <a:r>
              <a:rPr kumimoji="0" lang="it-IT" altLang="it-IT" sz="1800" b="1">
                <a:solidFill>
                  <a:srgbClr val="FFFFFF"/>
                </a:solidFill>
              </a:rPr>
              <a:t>Piano della Prevenzione 2015-18 Regione Emilia-Romagna</a:t>
            </a:r>
          </a:p>
          <a:p>
            <a:pPr algn="ctr" eaLnBrk="0" hangingPunct="0">
              <a:buFont typeface="Monotype Sorts"/>
              <a:buNone/>
            </a:pPr>
            <a:r>
              <a:rPr kumimoji="0" lang="it-IT" altLang="it-IT" sz="2000" b="1">
                <a:solidFill>
                  <a:srgbClr val="FFFF00"/>
                </a:solidFill>
              </a:rPr>
              <a:t>2.4</a:t>
            </a:r>
            <a:r>
              <a:rPr kumimoji="0" lang="it-IT" altLang="it-IT" sz="2000" b="1">
                <a:solidFill>
                  <a:srgbClr val="FFFFFF"/>
                </a:solidFill>
              </a:rPr>
              <a:t> – Ridurre le esposizioni ad ami</a:t>
            </a:r>
            <a:r>
              <a:rPr kumimoji="0" lang="it-IT" altLang="it-IT" sz="2800" b="1">
                <a:solidFill>
                  <a:srgbClr val="FFFFFF"/>
                </a:solidFill>
              </a:rPr>
              <a:t>a</a:t>
            </a:r>
            <a:r>
              <a:rPr kumimoji="0" lang="it-IT" altLang="it-IT" sz="2000" b="1">
                <a:solidFill>
                  <a:srgbClr val="FFFFFF"/>
                </a:solidFill>
              </a:rPr>
              <a:t>nto dei cittadini e dei lavoratori:</a:t>
            </a:r>
          </a:p>
          <a:p>
            <a:pPr algn="ctr" eaLnBrk="0" hangingPunct="0">
              <a:buFont typeface="Monotype Sorts"/>
              <a:buNone/>
            </a:pPr>
            <a:r>
              <a:rPr kumimoji="0" lang="it-IT" altLang="it-IT" sz="2400" b="1">
                <a:solidFill>
                  <a:srgbClr val="FFFF00"/>
                </a:solidFill>
              </a:rPr>
              <a:t>Piano Amianto della Regione Emilia-Romagna</a:t>
            </a:r>
          </a:p>
        </p:txBody>
      </p:sp>
      <p:pic>
        <p:nvPicPr>
          <p:cNvPr id="5109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0350"/>
            <a:ext cx="2411413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09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51100" y="260350"/>
            <a:ext cx="66929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179388" y="0"/>
            <a:ext cx="2881312" cy="358775"/>
          </a:xfrm>
          <a:prstGeom prst="roundRect">
            <a:avLst>
              <a:gd name="adj" fmla="val 16630"/>
            </a:avLst>
          </a:prstGeom>
          <a:solidFill>
            <a:srgbClr val="CCFF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kumimoji="0" lang="it-IT" altLang="it-IT" sz="2300" b="1" i="1">
                <a:solidFill>
                  <a:srgbClr val="FF00FF"/>
                </a:solidFill>
                <a:latin typeface="Arial Rounded MT Bold" pitchFamily="34" charset="0"/>
              </a:rPr>
              <a:t>Amianto: Che fare?</a:t>
            </a:r>
            <a:endParaRPr kumimoji="0" lang="it-IT" altLang="it-IT" sz="2300" b="1">
              <a:solidFill>
                <a:srgbClr val="FF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10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0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00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" y="-26988"/>
            <a:ext cx="3719513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4859338" y="0"/>
            <a:ext cx="4140200" cy="358775"/>
          </a:xfrm>
          <a:prstGeom prst="roundRect">
            <a:avLst>
              <a:gd name="adj" fmla="val 16630"/>
            </a:avLst>
          </a:prstGeom>
          <a:solidFill>
            <a:srgbClr val="CCFF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kumimoji="0" lang="it-IT" altLang="it-IT" sz="2300" b="1" i="1">
                <a:solidFill>
                  <a:srgbClr val="FF00FF"/>
                </a:solidFill>
                <a:latin typeface="Arial Rounded MT Bold" pitchFamily="34" charset="0"/>
              </a:rPr>
              <a:t>Azioni di MIGLIORAMENTO</a:t>
            </a:r>
            <a:endParaRPr kumimoji="0" lang="it-IT" altLang="it-IT" sz="2300" b="1">
              <a:solidFill>
                <a:srgbClr val="FF00FF"/>
              </a:solidFill>
            </a:endParaRPr>
          </a:p>
        </p:txBody>
      </p:sp>
      <p:sp>
        <p:nvSpPr>
          <p:cNvPr id="9" name="AutoShape 2"/>
          <p:cNvSpPr>
            <a:spLocks noChangeArrowheads="1"/>
          </p:cNvSpPr>
          <p:nvPr/>
        </p:nvSpPr>
        <p:spPr bwMode="auto">
          <a:xfrm>
            <a:off x="3671888" y="333375"/>
            <a:ext cx="5724525" cy="5448300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266700" eaLnBrk="0" hangingPunct="0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t-IT" altLang="it-IT" sz="2000" dirty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it-IT" altLang="it-IT" sz="2000" dirty="0">
                <a:solidFill>
                  <a:srgbClr val="FFFF00"/>
                </a:solidFill>
                <a:sym typeface="Wingdings" pitchFamily="2" charset="2"/>
              </a:rPr>
              <a:t>S</a:t>
            </a:r>
            <a:r>
              <a:rPr lang="it-IT" altLang="it-IT" sz="2100" b="1" dirty="0">
                <a:solidFill>
                  <a:srgbClr val="FFFF00"/>
                </a:solidFill>
                <a:sym typeface="Wingdings" pitchFamily="2" charset="2"/>
              </a:rPr>
              <a:t>orveglianza epidemiologica</a:t>
            </a:r>
          </a:p>
          <a:p>
            <a:pPr defTabSz="266700" eaLnBrk="0" hangingPunct="0">
              <a:spcAft>
                <a:spcPts val="0"/>
              </a:spcAft>
              <a:defRPr/>
            </a:pPr>
            <a:r>
              <a:rPr lang="it-IT" altLang="it-IT" sz="2100" b="1" dirty="0">
                <a:solidFill>
                  <a:srgbClr val="FFFF00"/>
                </a:solidFill>
                <a:sym typeface="Wingdings" pitchFamily="2" charset="2"/>
              </a:rPr>
              <a:t>    e sanitaria dei danni da amianto</a:t>
            </a:r>
          </a:p>
          <a:p>
            <a:pPr defTabSz="266700" eaLnBrk="0" hangingPunct="0">
              <a:spcAft>
                <a:spcPts val="0"/>
              </a:spcAft>
              <a:defRPr/>
            </a:pPr>
            <a:endParaRPr lang="it-IT" altLang="it-IT" sz="1800" b="1" dirty="0">
              <a:solidFill>
                <a:srgbClr val="FFFFFF"/>
              </a:solidFill>
              <a:sym typeface="Wingdings" pitchFamily="2" charset="2"/>
            </a:endParaRPr>
          </a:p>
          <a:p>
            <a:pPr defTabSz="266700" eaLnBrk="0" hangingPunct="0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t-IT" altLang="it-IT" sz="2100" b="1" dirty="0">
                <a:solidFill>
                  <a:srgbClr val="FFFFFF"/>
                </a:solidFill>
                <a:sym typeface="Wingdings" pitchFamily="2" charset="2"/>
              </a:rPr>
              <a:t> conoscenza esposizioni attuali</a:t>
            </a:r>
          </a:p>
          <a:p>
            <a:pPr defTabSz="266700" eaLnBrk="0" hangingPunct="0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it-IT" altLang="it-IT" sz="1800" b="1" dirty="0">
              <a:solidFill>
                <a:srgbClr val="FFFFFF"/>
              </a:solidFill>
              <a:sym typeface="Wingdings" pitchFamily="2" charset="2"/>
            </a:endParaRPr>
          </a:p>
          <a:p>
            <a:pPr defTabSz="266700" eaLnBrk="0" hangingPunct="0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t-IT" altLang="it-IT" sz="2100" b="1" dirty="0">
                <a:solidFill>
                  <a:srgbClr val="FFFF00"/>
                </a:solidFill>
                <a:sym typeface="Wingdings" pitchFamily="2" charset="2"/>
              </a:rPr>
              <a:t>  tutela della salute e qualità </a:t>
            </a:r>
            <a:r>
              <a:rPr lang="it-IT" altLang="it-IT" sz="2100" b="1" dirty="0" err="1">
                <a:solidFill>
                  <a:srgbClr val="FFFF00"/>
                </a:solidFill>
                <a:sym typeface="Wingdings" pitchFamily="2" charset="2"/>
              </a:rPr>
              <a:t>AdV</a:t>
            </a:r>
            <a:r>
              <a:rPr lang="it-IT" altLang="it-IT" sz="2100" b="1" dirty="0">
                <a:solidFill>
                  <a:srgbClr val="FFFF00"/>
                </a:solidFill>
                <a:sym typeface="Wingdings" pitchFamily="2" charset="2"/>
              </a:rPr>
              <a:t>/</a:t>
            </a:r>
            <a:r>
              <a:rPr lang="it-IT" altLang="it-IT" sz="2100" b="1" dirty="0" err="1">
                <a:solidFill>
                  <a:srgbClr val="FFFF00"/>
                </a:solidFill>
                <a:sym typeface="Wingdings" pitchFamily="2" charset="2"/>
              </a:rPr>
              <a:t>AdL</a:t>
            </a:r>
            <a:r>
              <a:rPr lang="it-IT" altLang="it-IT" sz="2100" b="1" dirty="0">
                <a:solidFill>
                  <a:srgbClr val="FFFF00"/>
                </a:solidFill>
                <a:sym typeface="Wingdings" pitchFamily="2" charset="2"/>
              </a:rPr>
              <a:t>:</a:t>
            </a:r>
          </a:p>
          <a:p>
            <a:pPr defTabSz="266700" eaLnBrk="0" hangingPunct="0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it-IT" altLang="it-IT" sz="900" b="1" dirty="0">
              <a:solidFill>
                <a:srgbClr val="FFFFFF"/>
              </a:solidFill>
              <a:sym typeface="Wingdings" pitchFamily="2" charset="2"/>
            </a:endParaRPr>
          </a:p>
          <a:p>
            <a:pPr marL="88900" indent="-88900" defTabSz="266700" eaLnBrk="0" hangingPunct="0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altLang="it-IT" sz="2100" b="1" dirty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it-IT" altLang="it-IT" sz="2000" b="1" dirty="0">
                <a:solidFill>
                  <a:srgbClr val="FFFFFF"/>
                </a:solidFill>
                <a:sym typeface="Wingdings" pitchFamily="2" charset="2"/>
              </a:rPr>
              <a:t>bonifiche per criteri di priorità</a:t>
            </a:r>
          </a:p>
          <a:p>
            <a:pPr marL="88900" indent="-88900" defTabSz="266700" eaLnBrk="0" hangingPunct="0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it-IT" altLang="it-IT" sz="900" b="1" dirty="0">
              <a:solidFill>
                <a:srgbClr val="FFFFFF"/>
              </a:solidFill>
              <a:sym typeface="Wingdings" pitchFamily="2" charset="2"/>
            </a:endParaRPr>
          </a:p>
          <a:p>
            <a:pPr marL="88900" indent="-88900" defTabSz="266700" eaLnBrk="0" hangingPunct="0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altLang="it-IT" sz="2000" b="1" dirty="0">
                <a:solidFill>
                  <a:srgbClr val="FFFFFF"/>
                </a:solidFill>
                <a:sym typeface="Wingdings" pitchFamily="2" charset="2"/>
              </a:rPr>
              <a:t> attività di controllo</a:t>
            </a:r>
          </a:p>
          <a:p>
            <a:pPr marL="88900" indent="-88900" defTabSz="266700" eaLnBrk="0" hangingPunct="0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it-IT" altLang="it-IT" sz="900" b="1" dirty="0">
              <a:solidFill>
                <a:srgbClr val="FFFFFF"/>
              </a:solidFill>
              <a:sym typeface="Wingdings" pitchFamily="2" charset="2"/>
            </a:endParaRPr>
          </a:p>
          <a:p>
            <a:pPr marL="88900" indent="-88900" defTabSz="266700" eaLnBrk="0" hangingPunct="0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altLang="it-IT" sz="2000" b="1" dirty="0">
                <a:solidFill>
                  <a:srgbClr val="FFFFFF"/>
                </a:solidFill>
                <a:sym typeface="Wingdings" pitchFamily="2" charset="2"/>
              </a:rPr>
              <a:t> tutela sanitaria lav. esposti/ex esposti</a:t>
            </a:r>
          </a:p>
          <a:p>
            <a:pPr marL="88900" indent="-88900" defTabSz="266700" eaLnBrk="0" hangingPunct="0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it-IT" altLang="it-IT" sz="900" b="1" dirty="0">
              <a:solidFill>
                <a:srgbClr val="FFFFFF"/>
              </a:solidFill>
              <a:sym typeface="Wingdings" pitchFamily="2" charset="2"/>
            </a:endParaRPr>
          </a:p>
          <a:p>
            <a:pPr marL="88900" indent="-88900" defTabSz="266700" eaLnBrk="0" hangingPunct="0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altLang="it-IT" sz="2000" b="1" dirty="0">
                <a:solidFill>
                  <a:srgbClr val="FFFFFF"/>
                </a:solidFill>
                <a:sym typeface="Wingdings" pitchFamily="2" charset="2"/>
              </a:rPr>
              <a:t> presa in carico globale affetti MM/PDTA</a:t>
            </a:r>
          </a:p>
          <a:p>
            <a:pPr marL="88900" indent="-88900" defTabSz="266700" eaLnBrk="0" hangingPunct="0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it-IT" altLang="it-IT" sz="500" b="1" dirty="0">
              <a:solidFill>
                <a:srgbClr val="FFFFFF"/>
              </a:solidFill>
              <a:sym typeface="Wingdings" pitchFamily="2" charset="2"/>
            </a:endParaRPr>
          </a:p>
          <a:p>
            <a:pPr marL="88900" indent="-88900" defTabSz="266700" eaLnBrk="0" hangingPunct="0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altLang="it-IT" sz="2000" b="1" dirty="0">
                <a:solidFill>
                  <a:srgbClr val="FFFFFF"/>
                </a:solidFill>
                <a:sym typeface="Wingdings" pitchFamily="2" charset="2"/>
              </a:rPr>
              <a:t> individuazione siti smaltimento</a:t>
            </a:r>
          </a:p>
          <a:p>
            <a:pPr marL="88900" indent="-88900" defTabSz="266700" eaLnBrk="0" hangingPunct="0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it-IT" altLang="it-IT" sz="900" b="1" dirty="0">
              <a:solidFill>
                <a:srgbClr val="FFFFFF"/>
              </a:solidFill>
              <a:sym typeface="Wingdings" pitchFamily="2" charset="2"/>
            </a:endParaRPr>
          </a:p>
          <a:p>
            <a:pPr marL="88900" indent="-88900" defTabSz="266700" eaLnBrk="0" hangingPunct="0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altLang="it-IT" sz="2000" b="1" dirty="0">
                <a:solidFill>
                  <a:srgbClr val="FFFFFF"/>
                </a:solidFill>
                <a:sym typeface="Wingdings" pitchFamily="2" charset="2"/>
              </a:rPr>
              <a:t> informatizzazione flussi informativi</a:t>
            </a:r>
          </a:p>
          <a:p>
            <a:pPr marL="88900" indent="-88900" defTabSz="266700" eaLnBrk="0" hangingPunct="0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it-IT" altLang="it-IT" sz="900" b="1" dirty="0">
              <a:solidFill>
                <a:srgbClr val="FFFFFF"/>
              </a:solidFill>
              <a:sym typeface="Wingdings" pitchFamily="2" charset="2"/>
            </a:endParaRPr>
          </a:p>
          <a:p>
            <a:pPr marL="88900" indent="-88900" defTabSz="266700" eaLnBrk="0" hangingPunct="0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altLang="it-IT" sz="2000" b="1" dirty="0">
                <a:solidFill>
                  <a:srgbClr val="FFFFFF"/>
                </a:solidFill>
                <a:sym typeface="Wingdings" pitchFamily="2" charset="2"/>
              </a:rPr>
              <a:t> comunicazione/informazione/formazione</a:t>
            </a: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34925" y="5743575"/>
            <a:ext cx="9043988" cy="925513"/>
          </a:xfrm>
          <a:prstGeom prst="roundRect">
            <a:avLst>
              <a:gd name="adj" fmla="val 16657"/>
            </a:avLst>
          </a:prstGeom>
          <a:gradFill rotWithShape="0">
            <a:gsLst>
              <a:gs pos="0">
                <a:srgbClr val="0066FF"/>
              </a:gs>
              <a:gs pos="50000">
                <a:srgbClr val="002F76"/>
              </a:gs>
              <a:gs pos="100000">
                <a:srgbClr val="0066FF"/>
              </a:gs>
            </a:gsLst>
            <a:lin ang="2700000" scaled="1"/>
          </a:gradFill>
          <a:ln w="12700">
            <a:solidFill>
              <a:srgbClr val="99CCFF"/>
            </a:solidFill>
            <a:round/>
            <a:headEnd/>
            <a:tailEnd/>
          </a:ln>
        </p:spPr>
        <p:txBody>
          <a:bodyPr lIns="18000" tIns="10800" rIns="18000" bIns="10800">
            <a:spAutoFit/>
          </a:bodyPr>
          <a:lstStyle/>
          <a:p>
            <a:pPr algn="ctr" eaLnBrk="0" hangingPunct="0">
              <a:buFont typeface="Monotype Sorts"/>
              <a:buNone/>
            </a:pPr>
            <a:r>
              <a:rPr kumimoji="0" lang="it-IT" altLang="it-IT" sz="2100" b="1">
                <a:solidFill>
                  <a:srgbClr val="FFFFFF"/>
                </a:solidFill>
              </a:rPr>
              <a:t>Delibera Giunta Regionale Emilia-Romagna 1945  del 4 dic 2017</a:t>
            </a:r>
          </a:p>
          <a:p>
            <a:pPr eaLnBrk="0" hangingPunct="0">
              <a:buFont typeface="Monotype Sorts"/>
              <a:buNone/>
            </a:pPr>
            <a:r>
              <a:rPr kumimoji="0" lang="it-IT" altLang="it-IT" sz="1000" b="1">
                <a:solidFill>
                  <a:srgbClr val="FEF800"/>
                </a:solidFill>
              </a:rPr>
              <a:t> </a:t>
            </a:r>
          </a:p>
          <a:p>
            <a:pPr eaLnBrk="0" hangingPunct="0">
              <a:buFont typeface="Monotype Sorts"/>
              <a:buNone/>
            </a:pPr>
            <a:r>
              <a:rPr kumimoji="0" lang="it-IT" altLang="it-IT" sz="2200" b="1">
                <a:solidFill>
                  <a:srgbClr val="FFFF00"/>
                </a:solidFill>
              </a:rPr>
              <a:t>Approvazione del Piano Amianto della Regione Emilia-Romagna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3" presetID="23" presetClass="entr" presetSubtype="28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build="p"/>
      <p:bldP spid="10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4925" y="0"/>
            <a:ext cx="8929688" cy="322263"/>
          </a:xfrm>
          <a:prstGeom prst="roundRect">
            <a:avLst>
              <a:gd name="adj" fmla="val 16630"/>
            </a:avLst>
          </a:prstGeom>
          <a:solidFill>
            <a:srgbClr val="CCFF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kumimoji="0" lang="it-IT" altLang="it-IT" sz="2100" b="1" i="1">
                <a:solidFill>
                  <a:srgbClr val="FF00FF"/>
                </a:solidFill>
                <a:latin typeface="Arial Rounded MT Bold" pitchFamily="34" charset="0"/>
              </a:rPr>
              <a:t>Regione Emilia-Romagna : Prevenzione /Controllo danni  da amianto</a:t>
            </a:r>
            <a:endParaRPr kumimoji="0" lang="it-IT" altLang="it-IT" sz="2100" b="1">
              <a:solidFill>
                <a:srgbClr val="FF00FF"/>
              </a:solidFill>
            </a:endParaRPr>
          </a:p>
        </p:txBody>
      </p:sp>
      <p:sp>
        <p:nvSpPr>
          <p:cNvPr id="9" name="AutoShape 2"/>
          <p:cNvSpPr>
            <a:spLocks noChangeArrowheads="1"/>
          </p:cNvSpPr>
          <p:nvPr/>
        </p:nvSpPr>
        <p:spPr bwMode="auto">
          <a:xfrm>
            <a:off x="34925" y="333375"/>
            <a:ext cx="9396413" cy="7883009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266700" eaLnBrk="0" hangingPunct="0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t-IT" altLang="it-IT" sz="2000" b="1" dirty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it-IT" altLang="it-IT" sz="2000" b="1" dirty="0">
                <a:solidFill>
                  <a:srgbClr val="FFFF00"/>
                </a:solidFill>
                <a:sym typeface="Wingdings" pitchFamily="2" charset="2"/>
              </a:rPr>
              <a:t>DGR 1945, 4 dic 2017:</a:t>
            </a:r>
            <a:r>
              <a:rPr kumimoji="0" lang="it-IT" altLang="it-IT" sz="21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kumimoji="0" lang="it-IT" altLang="it-IT" sz="21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II </a:t>
            </a:r>
            <a:r>
              <a:rPr kumimoji="0" lang="it-IT" altLang="it-IT" sz="21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Piano regionale Amianto (PRA RE-R);</a:t>
            </a:r>
          </a:p>
          <a:p>
            <a:pPr defTabSz="266700" eaLnBrk="0" hangingPunct="0"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it-IT" altLang="it-IT" sz="1800" b="1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defTabSz="266700" eaLnBrk="0" hangingPunct="0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it-IT" altLang="it-IT" sz="21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DGR 272, 27 </a:t>
            </a:r>
            <a:r>
              <a:rPr kumimoji="0" lang="it-IT" altLang="it-IT" sz="2100" b="1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feb</a:t>
            </a:r>
            <a:r>
              <a:rPr kumimoji="0" lang="it-IT" altLang="it-IT" sz="21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2018: istituzione COR ReNaTuNS, COR </a:t>
            </a:r>
            <a:r>
              <a:rPr kumimoji="0" lang="it-IT" altLang="it-IT" sz="2100" b="1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Occam</a:t>
            </a:r>
            <a:r>
              <a:rPr kumimoji="0" lang="it-IT" altLang="it-IT" sz="21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, Registro ex ESPOSTI </a:t>
            </a:r>
            <a:r>
              <a:rPr kumimoji="0" lang="it-IT" altLang="it-IT" sz="2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</a:t>
            </a:r>
            <a:r>
              <a:rPr kumimoji="0" lang="it-IT" altLang="it-IT" sz="21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.; </a:t>
            </a:r>
            <a:r>
              <a:rPr kumimoji="0" lang="it-IT" altLang="it-IT" sz="21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archivi RE-R e ASL </a:t>
            </a:r>
            <a:r>
              <a:rPr kumimoji="0" lang="it-IT" altLang="it-IT" sz="21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rel.ni </a:t>
            </a:r>
            <a:r>
              <a:rPr kumimoji="0" lang="it-IT" altLang="it-IT" sz="21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art. 9, L. 257/92;</a:t>
            </a:r>
          </a:p>
          <a:p>
            <a:pPr defTabSz="266700" eaLnBrk="0" hangingPunct="0"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it-IT" altLang="it-IT" sz="1800" b="1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defTabSz="266700" eaLnBrk="0" hangingPunct="0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it-IT" altLang="it-IT" sz="21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kumimoji="0" lang="it-IT" altLang="it-IT" sz="21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Determina 3819, 21 mar 2018 DGCPSW: costituzione CABINA di REGIA e Gruppo TECNICO </a:t>
            </a:r>
            <a:r>
              <a:rPr kumimoji="0" lang="it-IT" altLang="it-IT" sz="21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Coordinamento </a:t>
            </a:r>
            <a:r>
              <a:rPr kumimoji="0" lang="it-IT" altLang="it-IT" sz="21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PRA </a:t>
            </a:r>
            <a:r>
              <a:rPr kumimoji="0" lang="it-IT" altLang="it-IT" sz="21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RE-R</a:t>
            </a:r>
            <a:endParaRPr kumimoji="0" lang="it-IT" altLang="it-IT" sz="2100" b="1" dirty="0">
              <a:solidFill>
                <a:srgbClr val="FFFF00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defTabSz="266700" eaLnBrk="0" hangingPunct="0"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it-IT" altLang="it-IT" sz="1800" b="1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defTabSz="266700" eaLnBrk="0" hangingPunct="0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it-IT" altLang="it-IT" sz="21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DGR 1410, 3 set 2018: </a:t>
            </a:r>
            <a:r>
              <a:rPr kumimoji="0" lang="it-IT" altLang="it-IT" sz="21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rec.to </a:t>
            </a:r>
            <a:r>
              <a:rPr kumimoji="0" lang="it-IT" altLang="it-IT" sz="21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Intesa Stato-Regioni </a:t>
            </a:r>
            <a:r>
              <a:rPr kumimoji="0" lang="it-IT" altLang="it-IT" sz="21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Protocollo SO. SA. </a:t>
            </a:r>
            <a:r>
              <a:rPr kumimoji="0" lang="it-IT" altLang="it-IT" sz="21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lavoratori EX ESPOSTI </a:t>
            </a:r>
            <a:r>
              <a:rPr kumimoji="0" lang="it-IT" altLang="it-IT" sz="21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a.</a:t>
            </a:r>
            <a:r>
              <a:rPr kumimoji="0" lang="it-IT" altLang="it-IT" sz="21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;</a:t>
            </a:r>
            <a:r>
              <a:rPr kumimoji="0" lang="it-IT" altLang="it-IT" sz="21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kumimoji="0" lang="it-IT" altLang="it-IT" sz="21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istituzione Ambulatori </a:t>
            </a:r>
            <a:r>
              <a:rPr kumimoji="0" lang="it-IT" altLang="it-IT" sz="2100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MdL</a:t>
            </a:r>
            <a:r>
              <a:rPr kumimoji="0" lang="it-IT" altLang="it-IT" sz="21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per Assistenza </a:t>
            </a:r>
            <a:r>
              <a:rPr kumimoji="0" lang="it-IT" altLang="it-IT" sz="21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Informativa e Sanitaria per i lavoratori ex ESPOSTI </a:t>
            </a:r>
            <a:r>
              <a:rPr kumimoji="0" lang="it-IT" altLang="it-IT" sz="2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</a:t>
            </a:r>
            <a:r>
              <a:rPr kumimoji="0" lang="it-IT" altLang="it-IT" sz="21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.;</a:t>
            </a:r>
            <a:r>
              <a:rPr kumimoji="0" lang="it-IT" altLang="it-IT" sz="21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kumimoji="0" lang="it-IT" altLang="it-IT" sz="21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RE-R PRESA </a:t>
            </a:r>
            <a:r>
              <a:rPr kumimoji="0" lang="it-IT" altLang="it-IT" sz="21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in CARICO dei pazienti affetti da </a:t>
            </a:r>
            <a:r>
              <a:rPr kumimoji="0" lang="it-IT" altLang="it-IT" sz="21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MPM</a:t>
            </a:r>
          </a:p>
          <a:p>
            <a:pPr defTabSz="266700" eaLnBrk="0" hangingPunct="0"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it-IT" altLang="it-IT" sz="21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defTabSz="266700" eaLnBrk="0" hangingPunct="0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it-IT" altLang="it-IT" sz="21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kumimoji="0" lang="it-IT" altLang="it-IT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Atto DGCPSW 22 </a:t>
            </a:r>
            <a:r>
              <a:rPr kumimoji="0" lang="it-IT" altLang="it-IT" sz="2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giu</a:t>
            </a:r>
            <a:r>
              <a:rPr kumimoji="0" lang="it-IT" altLang="it-IT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20  </a:t>
            </a:r>
            <a:r>
              <a:rPr lang="it-IT" sz="2000" b="1" dirty="0"/>
              <a:t>LL. indirizzo “Rete RE-R PDTA MPM</a:t>
            </a:r>
            <a:r>
              <a:rPr lang="it-IT" sz="2000" b="1" dirty="0" smtClean="0"/>
              <a:t>”</a:t>
            </a:r>
          </a:p>
          <a:p>
            <a:pPr defTabSz="266700" eaLnBrk="0" hangingPunct="0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it-IT" sz="2000" b="1" dirty="0" smtClean="0"/>
          </a:p>
          <a:p>
            <a:pPr defTabSz="266700" eaLnBrk="0" hangingPunct="0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t-IT" sz="2000" b="1" dirty="0" smtClean="0"/>
              <a:t> </a:t>
            </a:r>
            <a:r>
              <a:rPr lang="it-IT" sz="2000" b="1" dirty="0" smtClean="0">
                <a:solidFill>
                  <a:srgbClr val="FFFF00"/>
                </a:solidFill>
              </a:rPr>
              <a:t>Determina </a:t>
            </a:r>
            <a:r>
              <a:rPr lang="it-IT" sz="2000" b="1" dirty="0">
                <a:solidFill>
                  <a:srgbClr val="FFFF00"/>
                </a:solidFill>
              </a:rPr>
              <a:t>DGCSPW</a:t>
            </a:r>
            <a:r>
              <a:rPr lang="it-IT" sz="2000" b="1" dirty="0" smtClean="0">
                <a:solidFill>
                  <a:srgbClr val="FFFF00"/>
                </a:solidFill>
              </a:rPr>
              <a:t>12926 15 </a:t>
            </a:r>
            <a:r>
              <a:rPr lang="it-IT" sz="2000" b="1" dirty="0" err="1" smtClean="0">
                <a:solidFill>
                  <a:srgbClr val="FFFF00"/>
                </a:solidFill>
              </a:rPr>
              <a:t>lug</a:t>
            </a:r>
            <a:r>
              <a:rPr lang="it-IT" sz="2000" b="1" dirty="0" smtClean="0">
                <a:solidFill>
                  <a:srgbClr val="FFFF00"/>
                </a:solidFill>
              </a:rPr>
              <a:t> 2019 Regolamento organizzazione  </a:t>
            </a:r>
          </a:p>
          <a:p>
            <a:pPr defTabSz="266700" eaLnBrk="0" hangingPunct="0">
              <a:spcAft>
                <a:spcPts val="0"/>
              </a:spcAft>
              <a:defRPr/>
            </a:pPr>
            <a:r>
              <a:rPr lang="it-IT" sz="2000" b="1" dirty="0">
                <a:solidFill>
                  <a:srgbClr val="FFFF00"/>
                </a:solidFill>
              </a:rPr>
              <a:t> </a:t>
            </a:r>
            <a:r>
              <a:rPr lang="it-IT" sz="2000" b="1" dirty="0" smtClean="0">
                <a:solidFill>
                  <a:srgbClr val="FFFF00"/>
                </a:solidFill>
              </a:rPr>
              <a:t>   e funzionamento REGISTRO TUMORI Regione Emilia-Romagna </a:t>
            </a:r>
            <a:endParaRPr lang="it-IT" sz="2000" b="1" dirty="0">
              <a:solidFill>
                <a:srgbClr val="FFFF00"/>
              </a:solidFill>
            </a:endParaRPr>
          </a:p>
          <a:p>
            <a:pPr defTabSz="266700" eaLnBrk="0" hangingPunct="0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it-IT" sz="2000" b="1" dirty="0"/>
          </a:p>
          <a:p>
            <a:pPr defTabSz="266700" eaLnBrk="0" hangingPunct="0"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it-IT" altLang="it-IT" sz="21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r>
              <a:rPr kumimoji="0" lang="it-IT" altLang="it-IT" sz="21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endParaRPr kumimoji="0" lang="it-IT" altLang="it-IT" sz="21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r>
              <a:rPr kumimoji="0" lang="it-IT" altLang="it-IT" sz="21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endParaRPr kumimoji="0" lang="it-IT" altLang="it-IT" sz="2400" b="1" dirty="0">
              <a:solidFill>
                <a:srgbClr val="FFFF00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endParaRPr kumimoji="0" lang="it-IT" altLang="it-IT" sz="2100" b="1" dirty="0">
              <a:solidFill>
                <a:srgbClr val="FFFF00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numero diapositiva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B9A7FB0A-7049-4A1F-A35F-05C69B93157F}" type="slidenum">
              <a:rPr lang="en-US" sz="1400">
                <a:solidFill>
                  <a:srgbClr val="FFFFFF"/>
                </a:solidFill>
                <a:latin typeface="Times New Roman"/>
                <a:cs typeface="+mn-cs"/>
              </a:rPr>
              <a:pPr algn="r" eaLnBrk="0" hangingPunct="0">
                <a:defRPr/>
              </a:pPr>
              <a:t>12</a:t>
            </a:fld>
            <a:endParaRPr lang="en-US" sz="1400">
              <a:solidFill>
                <a:srgbClr val="FFFFFF"/>
              </a:solidFill>
              <a:latin typeface="Times New Roman"/>
              <a:cs typeface="+mn-cs"/>
            </a:endParaRPr>
          </a:p>
        </p:txBody>
      </p:sp>
      <p:sp>
        <p:nvSpPr>
          <p:cNvPr id="352258" name="AutoShape 2"/>
          <p:cNvSpPr>
            <a:spLocks noChangeArrowheads="1"/>
          </p:cNvSpPr>
          <p:nvPr/>
        </p:nvSpPr>
        <p:spPr bwMode="auto">
          <a:xfrm>
            <a:off x="7938" y="3497263"/>
            <a:ext cx="8861425" cy="3136900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spcBef>
                <a:spcPct val="5000"/>
              </a:spcBef>
              <a:buFont typeface="Monotype Sorts"/>
              <a:buNone/>
            </a:pPr>
            <a:r>
              <a:rPr lang="it-IT" altLang="it-IT" sz="2400" b="1">
                <a:solidFill>
                  <a:srgbClr val="CC0099"/>
                </a:solidFill>
                <a:sym typeface="Wingdings" pitchFamily="2" charset="2"/>
              </a:rPr>
              <a:t> </a:t>
            </a:r>
            <a:r>
              <a:rPr lang="it-IT" altLang="it-IT" sz="2000">
                <a:solidFill>
                  <a:srgbClr val="FFFFFF"/>
                </a:solidFill>
              </a:rPr>
              <a:t>Acquisizione/archiviazione</a:t>
            </a:r>
            <a:r>
              <a:rPr lang="it-IT" altLang="it-IT" sz="2000" b="1">
                <a:solidFill>
                  <a:srgbClr val="FFFFFF"/>
                </a:solidFill>
              </a:rPr>
              <a:t> </a:t>
            </a:r>
            <a:r>
              <a:rPr lang="it-IT" altLang="it-IT" sz="2000" b="1">
                <a:solidFill>
                  <a:srgbClr val="FFFF66"/>
                </a:solidFill>
              </a:rPr>
              <a:t>informazioni MM</a:t>
            </a:r>
            <a:r>
              <a:rPr lang="it-IT" altLang="it-IT" sz="2000" b="1">
                <a:solidFill>
                  <a:srgbClr val="FFFF00"/>
                </a:solidFill>
              </a:rPr>
              <a:t> </a:t>
            </a:r>
            <a:r>
              <a:rPr lang="it-IT" altLang="it-IT" sz="2000" b="1">
                <a:solidFill>
                  <a:srgbClr val="FFFFFF"/>
                </a:solidFill>
              </a:rPr>
              <a:t>Pleura, Peritoneo,    </a:t>
            </a:r>
          </a:p>
          <a:p>
            <a:pPr eaLnBrk="0" hangingPunct="0">
              <a:spcBef>
                <a:spcPct val="5000"/>
              </a:spcBef>
              <a:buFont typeface="Monotype Sorts"/>
              <a:buNone/>
            </a:pPr>
            <a:r>
              <a:rPr lang="it-IT" altLang="it-IT" sz="2000" b="1">
                <a:solidFill>
                  <a:srgbClr val="FFFFFF"/>
                </a:solidFill>
              </a:rPr>
              <a:t>     Pericardio, Testicolo</a:t>
            </a:r>
          </a:p>
          <a:p>
            <a:pPr eaLnBrk="0" hangingPunct="0">
              <a:spcBef>
                <a:spcPct val="5000"/>
              </a:spcBef>
              <a:buFont typeface="Monotype Sorts"/>
              <a:buNone/>
            </a:pPr>
            <a:endParaRPr lang="it-IT" altLang="it-IT" sz="800" b="1">
              <a:solidFill>
                <a:srgbClr val="FFFFFF"/>
              </a:solidFill>
            </a:endParaRPr>
          </a:p>
          <a:p>
            <a:pPr eaLnBrk="0" hangingPunct="0">
              <a:spcBef>
                <a:spcPct val="5000"/>
              </a:spcBef>
              <a:buFont typeface="Wingdings" pitchFamily="2" charset="2"/>
              <a:buChar char="¶"/>
            </a:pPr>
            <a:r>
              <a:rPr lang="it-IT" altLang="it-IT" sz="2000" b="1">
                <a:solidFill>
                  <a:srgbClr val="FF00FF"/>
                </a:solidFill>
              </a:rPr>
              <a:t> </a:t>
            </a:r>
            <a:r>
              <a:rPr lang="it-IT" altLang="it-IT" sz="2200" b="1">
                <a:solidFill>
                  <a:srgbClr val="FFFF66"/>
                </a:solidFill>
              </a:rPr>
              <a:t>Classificazione diagnostica</a:t>
            </a:r>
            <a:r>
              <a:rPr lang="it-IT" altLang="it-IT" sz="2200">
                <a:solidFill>
                  <a:srgbClr val="FFFFFF"/>
                </a:solidFill>
              </a:rPr>
              <a:t> dei casi</a:t>
            </a:r>
          </a:p>
          <a:p>
            <a:pPr eaLnBrk="0" hangingPunct="0">
              <a:spcBef>
                <a:spcPct val="5000"/>
              </a:spcBef>
              <a:buFont typeface="Wingdings" pitchFamily="2" charset="2"/>
              <a:buChar char="¶"/>
            </a:pPr>
            <a:endParaRPr lang="it-IT" altLang="it-IT" sz="800">
              <a:solidFill>
                <a:srgbClr val="FFFFFF"/>
              </a:solidFill>
            </a:endParaRPr>
          </a:p>
          <a:p>
            <a:pPr eaLnBrk="0" hangingPunct="0">
              <a:spcBef>
                <a:spcPct val="5000"/>
              </a:spcBef>
              <a:buFont typeface="Wingdings" pitchFamily="2" charset="2"/>
              <a:buChar char="¶"/>
            </a:pPr>
            <a:r>
              <a:rPr lang="it-IT" altLang="it-IT" sz="2400" b="1">
                <a:solidFill>
                  <a:srgbClr val="FF00FF"/>
                </a:solidFill>
              </a:rPr>
              <a:t> </a:t>
            </a:r>
            <a:r>
              <a:rPr lang="it-IT" altLang="it-IT" sz="2200" b="1">
                <a:solidFill>
                  <a:srgbClr val="FFFF66"/>
                </a:solidFill>
              </a:rPr>
              <a:t>Definizione esposizione</a:t>
            </a:r>
            <a:r>
              <a:rPr lang="it-IT" altLang="it-IT" sz="2200" b="1">
                <a:solidFill>
                  <a:srgbClr val="FFFFFF"/>
                </a:solidFill>
              </a:rPr>
              <a:t> ad amianto</a:t>
            </a:r>
            <a:r>
              <a:rPr lang="it-IT" altLang="it-IT" sz="2200" b="1" i="1">
                <a:solidFill>
                  <a:srgbClr val="CC0099"/>
                </a:solidFill>
              </a:rPr>
              <a:t> </a:t>
            </a:r>
          </a:p>
          <a:p>
            <a:pPr eaLnBrk="0" hangingPunct="0">
              <a:spcBef>
                <a:spcPct val="5000"/>
              </a:spcBef>
              <a:buFont typeface="Wingdings" pitchFamily="2" charset="2"/>
              <a:buChar char="¶"/>
            </a:pPr>
            <a:endParaRPr lang="it-IT" altLang="it-IT" sz="800" b="1" i="1">
              <a:solidFill>
                <a:srgbClr val="CC0099"/>
              </a:solidFill>
            </a:endParaRPr>
          </a:p>
          <a:p>
            <a:pPr eaLnBrk="0" hangingPunct="0">
              <a:spcBef>
                <a:spcPct val="5000"/>
              </a:spcBef>
              <a:buFont typeface="Wingdings" pitchFamily="2" charset="2"/>
              <a:buChar char="¶"/>
            </a:pPr>
            <a:r>
              <a:rPr lang="it-IT" altLang="it-IT" sz="2000" b="1">
                <a:solidFill>
                  <a:srgbClr val="FF00FF"/>
                </a:solidFill>
              </a:rPr>
              <a:t> </a:t>
            </a:r>
            <a:r>
              <a:rPr lang="it-IT" altLang="it-IT" sz="2200" b="1">
                <a:solidFill>
                  <a:srgbClr val="FFFF66"/>
                </a:solidFill>
              </a:rPr>
              <a:t>Trasmissione</a:t>
            </a:r>
            <a:r>
              <a:rPr lang="it-IT" altLang="it-IT" sz="2200">
                <a:solidFill>
                  <a:srgbClr val="FFFFFF"/>
                </a:solidFill>
              </a:rPr>
              <a:t> dati al </a:t>
            </a:r>
            <a:r>
              <a:rPr lang="it-IT" altLang="it-IT" sz="2200" b="1">
                <a:solidFill>
                  <a:srgbClr val="FFFF66"/>
                </a:solidFill>
              </a:rPr>
              <a:t>ReNaM</a:t>
            </a:r>
            <a:r>
              <a:rPr lang="it-IT" altLang="it-IT" sz="3200">
                <a:solidFill>
                  <a:srgbClr val="FFFFFF"/>
                </a:solidFill>
              </a:rPr>
              <a:t> </a:t>
            </a:r>
          </a:p>
          <a:p>
            <a:pPr eaLnBrk="0" hangingPunct="0">
              <a:spcBef>
                <a:spcPct val="5000"/>
              </a:spcBef>
              <a:buFont typeface="Wingdings" pitchFamily="2" charset="2"/>
              <a:buChar char="¶"/>
            </a:pPr>
            <a:r>
              <a:rPr lang="it-IT" altLang="it-IT" sz="3200">
                <a:solidFill>
                  <a:srgbClr val="FF00FF"/>
                </a:solidFill>
              </a:rPr>
              <a:t> </a:t>
            </a:r>
            <a:r>
              <a:rPr lang="it-IT" altLang="it-IT" sz="2100" b="1">
                <a:solidFill>
                  <a:srgbClr val="FFFF00"/>
                </a:solidFill>
              </a:rPr>
              <a:t>Redazione informazioni/attestazioni ad aventi diritto</a:t>
            </a:r>
          </a:p>
        </p:txBody>
      </p:sp>
      <p:sp>
        <p:nvSpPr>
          <p:cNvPr id="352259" name="AutoShape 3"/>
          <p:cNvSpPr>
            <a:spLocks noChangeArrowheads="1"/>
          </p:cNvSpPr>
          <p:nvPr/>
        </p:nvSpPr>
        <p:spPr bwMode="auto">
          <a:xfrm>
            <a:off x="74613" y="3022600"/>
            <a:ext cx="8818562" cy="550863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99CCFF"/>
            </a:solidFill>
            <a:round/>
            <a:headEnd/>
            <a:tailEnd/>
          </a:ln>
        </p:spPr>
        <p:txBody>
          <a:bodyPr lIns="18000" tIns="46800" rIns="18000" bIns="46800">
            <a:spAutoFit/>
          </a:bodyPr>
          <a:lstStyle/>
          <a:p>
            <a:pPr eaLnBrk="0" hangingPunct="0"/>
            <a:r>
              <a:rPr lang="it-IT" altLang="it-IT" sz="2600" b="1">
                <a:solidFill>
                  <a:srgbClr val="FFFF00"/>
                </a:solidFill>
              </a:rPr>
              <a:t>ReM Regione</a:t>
            </a:r>
            <a:r>
              <a:rPr lang="it-IT" altLang="it-IT" sz="2600">
                <a:solidFill>
                  <a:srgbClr val="FFFF00"/>
                </a:solidFill>
              </a:rPr>
              <a:t> </a:t>
            </a:r>
            <a:r>
              <a:rPr lang="it-IT" altLang="it-IT" sz="2600" b="1">
                <a:solidFill>
                  <a:srgbClr val="FFFF00"/>
                </a:solidFill>
              </a:rPr>
              <a:t>Emilia-Romagna </a:t>
            </a:r>
            <a:r>
              <a:rPr lang="it-IT" altLang="it-IT" sz="2600">
                <a:solidFill>
                  <a:srgbClr val="FFFFFF"/>
                </a:solidFill>
              </a:rPr>
              <a:t>con funzioni </a:t>
            </a:r>
            <a:r>
              <a:rPr lang="it-IT" altLang="it-IT" sz="2600" b="1">
                <a:solidFill>
                  <a:srgbClr val="FFFF00"/>
                </a:solidFill>
              </a:rPr>
              <a:t>COR</a:t>
            </a:r>
            <a:r>
              <a:rPr lang="it-IT" altLang="it-IT" sz="2600">
                <a:solidFill>
                  <a:srgbClr val="FFFF00"/>
                </a:solidFill>
              </a:rPr>
              <a:t> </a:t>
            </a:r>
            <a:r>
              <a:rPr lang="it-IT" altLang="it-IT" sz="2600" b="1">
                <a:solidFill>
                  <a:srgbClr val="FFFF00"/>
                </a:solidFill>
              </a:rPr>
              <a:t>ReNaM</a:t>
            </a:r>
            <a:endParaRPr lang="it-IT" altLang="it-IT" sz="2600" b="1">
              <a:solidFill>
                <a:srgbClr val="FFFFFF"/>
              </a:solidFill>
            </a:endParaRPr>
          </a:p>
        </p:txBody>
      </p:sp>
      <p:sp>
        <p:nvSpPr>
          <p:cNvPr id="352260" name="AutoShape 4"/>
          <p:cNvSpPr>
            <a:spLocks noChangeArrowheads="1"/>
          </p:cNvSpPr>
          <p:nvPr/>
        </p:nvSpPr>
        <p:spPr bwMode="auto">
          <a:xfrm>
            <a:off x="6030913" y="1046163"/>
            <a:ext cx="3090862" cy="593725"/>
          </a:xfrm>
          <a:prstGeom prst="roundRect">
            <a:avLst>
              <a:gd name="adj" fmla="val 16657"/>
            </a:avLst>
          </a:prstGeom>
          <a:gradFill rotWithShape="0">
            <a:gsLst>
              <a:gs pos="0">
                <a:srgbClr val="0066FF"/>
              </a:gs>
              <a:gs pos="50000">
                <a:srgbClr val="002F76"/>
              </a:gs>
              <a:gs pos="100000">
                <a:srgbClr val="0066FF"/>
              </a:gs>
            </a:gsLst>
            <a:lin ang="2700000" scaled="1"/>
          </a:gradFill>
          <a:ln w="12700">
            <a:solidFill>
              <a:srgbClr val="99CCFF"/>
            </a:solidFill>
            <a:round/>
            <a:headEnd/>
            <a:tailEnd/>
          </a:ln>
        </p:spPr>
        <p:txBody>
          <a:bodyPr lIns="198000" tIns="82800" rIns="198000" bIns="82800">
            <a:spAutoFit/>
          </a:bodyPr>
          <a:lstStyle/>
          <a:p>
            <a:pPr eaLnBrk="0" hangingPunct="0"/>
            <a:r>
              <a:rPr lang="it-IT" altLang="it-IT" sz="2400" b="1">
                <a:solidFill>
                  <a:srgbClr val="FFFF00"/>
                </a:solidFill>
              </a:rPr>
              <a:t>Atti RE-R dal 1995</a:t>
            </a:r>
            <a:endParaRPr lang="it-IT" altLang="it-IT" sz="2400">
              <a:solidFill>
                <a:srgbClr val="FFFF00"/>
              </a:solidFill>
            </a:endParaRPr>
          </a:p>
        </p:txBody>
      </p:sp>
      <p:sp>
        <p:nvSpPr>
          <p:cNvPr id="352261" name="AutoShape 5"/>
          <p:cNvSpPr>
            <a:spLocks noChangeArrowheads="1"/>
          </p:cNvSpPr>
          <p:nvPr/>
        </p:nvSpPr>
        <p:spPr bwMode="auto">
          <a:xfrm>
            <a:off x="101600" y="947738"/>
            <a:ext cx="5334000" cy="752475"/>
          </a:xfrm>
          <a:prstGeom prst="roundRect">
            <a:avLst>
              <a:gd name="adj" fmla="val 16657"/>
            </a:avLst>
          </a:prstGeom>
          <a:gradFill rotWithShape="0">
            <a:gsLst>
              <a:gs pos="0">
                <a:srgbClr val="0066FF"/>
              </a:gs>
              <a:gs pos="50000">
                <a:srgbClr val="002F76"/>
              </a:gs>
              <a:gs pos="100000">
                <a:srgbClr val="0066FF"/>
              </a:gs>
            </a:gsLst>
            <a:lin ang="2700000" scaled="1"/>
          </a:gradFill>
          <a:ln w="12700">
            <a:solidFill>
              <a:srgbClr val="99CCFF"/>
            </a:solidFill>
            <a:round/>
            <a:headEnd/>
            <a:tailEnd/>
          </a:ln>
        </p:spPr>
        <p:txBody>
          <a:bodyPr lIns="18000" tIns="46800" rIns="18000" bIns="46800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it-IT" altLang="it-IT" sz="2400" b="1">
                <a:solidFill>
                  <a:srgbClr val="FFFF00"/>
                </a:solidFill>
              </a:rPr>
              <a:t>DLgs 277/91, art. 36; DPCM 308/02;</a:t>
            </a:r>
          </a:p>
          <a:p>
            <a:pPr eaLnBrk="0" hangingPunct="0">
              <a:lnSpc>
                <a:spcPct val="80000"/>
              </a:lnSpc>
            </a:pPr>
            <a:r>
              <a:rPr kumimoji="0" lang="it-IT" altLang="it-IT" sz="2400" b="1">
                <a:solidFill>
                  <a:srgbClr val="FFFF66"/>
                </a:solidFill>
              </a:rPr>
              <a:t>DLgs 196/03</a:t>
            </a:r>
            <a:r>
              <a:rPr kumimoji="0" lang="it-IT" altLang="it-IT" sz="2400" b="1">
                <a:solidFill>
                  <a:srgbClr val="FFFF66"/>
                </a:solidFill>
                <a:latin typeface="Times New Roman" pitchFamily="18" charset="0"/>
              </a:rPr>
              <a:t> </a:t>
            </a:r>
            <a:r>
              <a:rPr kumimoji="0" lang="it-IT" altLang="it-IT" sz="2400" b="1">
                <a:solidFill>
                  <a:srgbClr val="FFFF66"/>
                </a:solidFill>
              </a:rPr>
              <a:t>smi</a:t>
            </a:r>
            <a:r>
              <a:rPr kumimoji="0" lang="it-IT" altLang="it-IT" sz="1700" b="1">
                <a:solidFill>
                  <a:srgbClr val="FFFF66"/>
                </a:solidFill>
              </a:rPr>
              <a:t>; </a:t>
            </a:r>
            <a:r>
              <a:rPr lang="it-IT" altLang="it-IT" sz="2400" b="1">
                <a:solidFill>
                  <a:srgbClr val="FFFF00"/>
                </a:solidFill>
              </a:rPr>
              <a:t>DPCM 17/12/07</a:t>
            </a:r>
            <a:endParaRPr lang="it-IT" altLang="it-IT" b="1">
              <a:solidFill>
                <a:srgbClr val="FF00FF"/>
              </a:solidFill>
            </a:endParaRPr>
          </a:p>
        </p:txBody>
      </p:sp>
      <p:sp>
        <p:nvSpPr>
          <p:cNvPr id="352262" name="Line 6"/>
          <p:cNvSpPr>
            <a:spLocks noChangeShapeType="1"/>
          </p:cNvSpPr>
          <p:nvPr/>
        </p:nvSpPr>
        <p:spPr bwMode="auto">
          <a:xfrm>
            <a:off x="4427538" y="3357563"/>
            <a:ext cx="4318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lIns="91388" tIns="45705" rIns="91388" bIns="45705" anchor="ctr">
            <a:spAutoFit/>
          </a:bodyPr>
          <a:lstStyle/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352263" name="Line 7"/>
          <p:cNvSpPr>
            <a:spLocks noChangeShapeType="1"/>
          </p:cNvSpPr>
          <p:nvPr/>
        </p:nvSpPr>
        <p:spPr bwMode="auto">
          <a:xfrm>
            <a:off x="4427538" y="3284538"/>
            <a:ext cx="4318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lIns="91388" tIns="45705" rIns="91388" bIns="45705" anchor="ctr">
            <a:spAutoFit/>
          </a:bodyPr>
          <a:lstStyle/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352264" name="AutoShape 8"/>
          <p:cNvSpPr>
            <a:spLocks noChangeArrowheads="1"/>
          </p:cNvSpPr>
          <p:nvPr/>
        </p:nvSpPr>
        <p:spPr bwMode="auto">
          <a:xfrm>
            <a:off x="6732588" y="4149725"/>
            <a:ext cx="2303462" cy="1652588"/>
          </a:xfrm>
          <a:prstGeom prst="roundRect">
            <a:avLst>
              <a:gd name="adj" fmla="val 16657"/>
            </a:avLst>
          </a:prstGeom>
          <a:gradFill rotWithShape="0">
            <a:gsLst>
              <a:gs pos="0">
                <a:srgbClr val="0066FF"/>
              </a:gs>
              <a:gs pos="50000">
                <a:srgbClr val="002F76"/>
              </a:gs>
              <a:gs pos="100000">
                <a:srgbClr val="0066FF"/>
              </a:gs>
            </a:gsLst>
            <a:lin ang="2700000" scaled="1"/>
          </a:gradFill>
          <a:ln w="12700">
            <a:solidFill>
              <a:srgbClr val="99CCFF"/>
            </a:solidFill>
            <a:round/>
            <a:headEnd/>
            <a:tailEnd/>
          </a:ln>
        </p:spPr>
        <p:txBody>
          <a:bodyPr lIns="0" tIns="190800" rIns="0" bIns="190800">
            <a:spAutoFit/>
          </a:bodyPr>
          <a:lstStyle/>
          <a:p>
            <a:pPr algn="ctr" eaLnBrk="0" hangingPunct="0"/>
            <a:r>
              <a:rPr lang="it-IT" altLang="it-IT" sz="2400" b="1">
                <a:solidFill>
                  <a:srgbClr val="FFFF00"/>
                </a:solidFill>
              </a:rPr>
              <a:t>Registrazione</a:t>
            </a:r>
          </a:p>
          <a:p>
            <a:pPr algn="ctr" eaLnBrk="0" hangingPunct="0"/>
            <a:r>
              <a:rPr lang="it-IT" altLang="it-IT" sz="2400" b="1">
                <a:solidFill>
                  <a:srgbClr val="FFFF00"/>
                </a:solidFill>
              </a:rPr>
              <a:t>Incidenza MM</a:t>
            </a:r>
          </a:p>
          <a:p>
            <a:pPr algn="ctr" eaLnBrk="0" hangingPunct="0"/>
            <a:r>
              <a:rPr lang="it-IT" altLang="it-IT" sz="2400" b="1">
                <a:solidFill>
                  <a:srgbClr val="FFFF00"/>
                </a:solidFill>
              </a:rPr>
              <a:t>dal 1996</a:t>
            </a:r>
            <a:endParaRPr lang="it-IT" altLang="it-IT" sz="2400">
              <a:solidFill>
                <a:srgbClr val="FFFF00"/>
              </a:solidFill>
            </a:endParaRPr>
          </a:p>
        </p:txBody>
      </p:sp>
      <p:sp>
        <p:nvSpPr>
          <p:cNvPr id="352265" name="Line 9"/>
          <p:cNvSpPr>
            <a:spLocks noChangeShapeType="1"/>
          </p:cNvSpPr>
          <p:nvPr/>
        </p:nvSpPr>
        <p:spPr bwMode="auto">
          <a:xfrm>
            <a:off x="2843213" y="3068638"/>
            <a:ext cx="57785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lIns="91388" tIns="45705" rIns="91388" bIns="45705" anchor="ctr">
            <a:spAutoFit/>
          </a:bodyPr>
          <a:lstStyle/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352266" name="AutoShape 10"/>
          <p:cNvSpPr>
            <a:spLocks noChangeArrowheads="1"/>
          </p:cNvSpPr>
          <p:nvPr/>
        </p:nvSpPr>
        <p:spPr bwMode="auto">
          <a:xfrm>
            <a:off x="71438" y="44450"/>
            <a:ext cx="8532812" cy="639763"/>
          </a:xfrm>
          <a:prstGeom prst="roundRect">
            <a:avLst>
              <a:gd name="adj" fmla="val 16630"/>
            </a:avLst>
          </a:prstGeom>
          <a:gradFill rotWithShape="0">
            <a:gsLst>
              <a:gs pos="0">
                <a:srgbClr val="0033CC"/>
              </a:gs>
              <a:gs pos="50000">
                <a:srgbClr val="00185E"/>
              </a:gs>
              <a:gs pos="100000">
                <a:srgbClr val="0033CC"/>
              </a:gs>
            </a:gsLst>
            <a:lin ang="2700000" scaled="1"/>
          </a:gradFill>
          <a:ln w="9525">
            <a:solidFill>
              <a:srgbClr val="99CCFF"/>
            </a:solidFill>
            <a:round/>
            <a:headEnd/>
            <a:tailEnd/>
          </a:ln>
        </p:spPr>
        <p:txBody>
          <a:bodyPr lIns="0" tIns="10800" rIns="0" bIns="10800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kumimoji="0" lang="it-IT" altLang="it-IT" sz="2400" b="1">
                <a:solidFill>
                  <a:srgbClr val="FF00FF"/>
                </a:solidFill>
              </a:rPr>
              <a:t>Sorveglianza Epidemiologica Mesotelioma </a:t>
            </a:r>
            <a:r>
              <a:rPr lang="it-IT" altLang="it-IT" sz="4000" b="1" i="1">
                <a:solidFill>
                  <a:srgbClr val="00B050"/>
                </a:solidFill>
              </a:rPr>
              <a:t>→</a:t>
            </a:r>
            <a:r>
              <a:rPr kumimoji="0" lang="it-IT" altLang="it-IT" sz="2600" b="1">
                <a:solidFill>
                  <a:srgbClr val="FF00FF"/>
                </a:solidFill>
              </a:rPr>
              <a:t> </a:t>
            </a:r>
            <a:r>
              <a:rPr kumimoji="0" lang="it-IT" altLang="it-IT" sz="2600" b="1">
                <a:solidFill>
                  <a:srgbClr val="FF00FF"/>
                </a:solidFill>
                <a:sym typeface="Monotype Sorts"/>
              </a:rPr>
              <a:t> </a:t>
            </a:r>
            <a:r>
              <a:rPr kumimoji="0" lang="it-IT" altLang="it-IT" sz="3200" b="1">
                <a:solidFill>
                  <a:srgbClr val="FFFF00"/>
                </a:solidFill>
              </a:rPr>
              <a:t>ReNaM</a:t>
            </a:r>
          </a:p>
        </p:txBody>
      </p:sp>
      <p:sp>
        <p:nvSpPr>
          <p:cNvPr id="352267" name="AutoShape 11"/>
          <p:cNvSpPr>
            <a:spLocks noChangeArrowheads="1"/>
          </p:cNvSpPr>
          <p:nvPr/>
        </p:nvSpPr>
        <p:spPr bwMode="auto">
          <a:xfrm>
            <a:off x="101600" y="1916113"/>
            <a:ext cx="8574088" cy="836612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99CCFF"/>
            </a:solidFill>
            <a:round/>
            <a:headEnd/>
            <a:tailEnd/>
          </a:ln>
        </p:spPr>
        <p:txBody>
          <a:bodyPr lIns="18000" tIns="46800" rIns="18000" bIns="46800">
            <a:spAutoFit/>
          </a:bodyPr>
          <a:lstStyle/>
          <a:p>
            <a:pPr eaLnBrk="0" hangingPunct="0"/>
            <a:r>
              <a:rPr lang="it-IT" altLang="it-IT" sz="2400" b="1">
                <a:solidFill>
                  <a:srgbClr val="FFFF00"/>
                </a:solidFill>
              </a:rPr>
              <a:t>DLgs 81/2008;</a:t>
            </a:r>
            <a:r>
              <a:rPr lang="it-IT" altLang="it-IT" sz="1900" b="1">
                <a:solidFill>
                  <a:srgbClr val="FFFFFF"/>
                </a:solidFill>
              </a:rPr>
              <a:t> art. 261: “nei casi accertati di mesotelioma, trovano applicazione le disposizioni contenute nell’art. 244, c. 3”</a:t>
            </a:r>
            <a:endParaRPr lang="it-IT" altLang="it-IT" sz="18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649197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-252536" y="764704"/>
            <a:ext cx="8964613" cy="422275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  <a:tabLst>
                <a:tab pos="5424488" algn="l"/>
              </a:tabLst>
            </a:pPr>
            <a:r>
              <a:rPr lang="it-IT" altLang="it-IT" sz="2000" b="1" dirty="0" smtClean="0">
                <a:solidFill>
                  <a:srgbClr val="FFFF00"/>
                </a:solidFill>
                <a:latin typeface="Arial Narrow" pitchFamily="34" charset="0"/>
              </a:rPr>
              <a:t>Prime SEGNALAZIONI per Servizio  Notificante RE-R </a:t>
            </a:r>
            <a:r>
              <a:rPr lang="it-IT" altLang="it-IT" sz="2000" b="1" dirty="0" smtClean="0">
                <a:solidFill>
                  <a:srgbClr val="FFFF00"/>
                </a:solidFill>
              </a:rPr>
              <a:t>–</a:t>
            </a:r>
            <a:r>
              <a:rPr lang="it-IT" altLang="it-IT" sz="2000" b="1" dirty="0" smtClean="0">
                <a:solidFill>
                  <a:srgbClr val="FFFF00"/>
                </a:solidFill>
                <a:latin typeface="Arial Narrow" pitchFamily="34" charset="0"/>
              </a:rPr>
              <a:t> Casi Incidenti al 31/03/2017</a:t>
            </a:r>
            <a:endParaRPr lang="it-IT" altLang="it-IT" sz="2000" b="1" dirty="0" smtClean="0">
              <a:solidFill>
                <a:srgbClr val="FFFF00"/>
              </a:solidFill>
            </a:endParaRPr>
          </a:p>
        </p:txBody>
      </p:sp>
      <p:graphicFrame>
        <p:nvGraphicFramePr>
          <p:cNvPr id="166915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4605190"/>
              </p:ext>
            </p:extLst>
          </p:nvPr>
        </p:nvGraphicFramePr>
        <p:xfrm>
          <a:off x="-324544" y="1196752"/>
          <a:ext cx="9690100" cy="5544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60" name="Documento" r:id="rId4" imgW="10891720" imgH="6723506" progId="Word.Document.8">
                  <p:embed/>
                </p:oleObj>
              </mc:Choice>
              <mc:Fallback>
                <p:oleObj name="Documento" r:id="rId4" imgW="10891720" imgH="6723506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24544" y="1196752"/>
                        <a:ext cx="9690100" cy="55446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916" name="Rectangle 4"/>
          <p:cNvSpPr>
            <a:spLocks noGrp="1" noChangeArrowheads="1"/>
          </p:cNvSpPr>
          <p:nvPr>
            <p:ph type="title"/>
          </p:nvPr>
        </p:nvSpPr>
        <p:spPr>
          <a:xfrm>
            <a:off x="107504" y="188640"/>
            <a:ext cx="7561263" cy="533400"/>
          </a:xfrm>
          <a:extLst/>
        </p:spPr>
        <p:txBody>
          <a:bodyPr lIns="18000" tIns="10800" rIns="18000" bIns="10800"/>
          <a:lstStyle/>
          <a:p>
            <a:pPr>
              <a:tabLst>
                <a:tab pos="5905500" algn="l"/>
              </a:tabLst>
              <a:defRPr/>
            </a:pPr>
            <a:r>
              <a:rPr lang="it-IT" altLang="it-IT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Rete Rilevazione </a:t>
            </a:r>
            <a:r>
              <a:rPr lang="it-IT" altLang="it-IT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ReM</a:t>
            </a:r>
            <a:r>
              <a:rPr lang="it-IT" altLang="it-IT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: stato dell’arte</a:t>
            </a:r>
          </a:p>
        </p:txBody>
      </p:sp>
      <p:sp>
        <p:nvSpPr>
          <p:cNvPr id="166917" name="AutoShape 5"/>
          <p:cNvSpPr>
            <a:spLocks noChangeArrowheads="1"/>
          </p:cNvSpPr>
          <p:nvPr/>
        </p:nvSpPr>
        <p:spPr bwMode="auto">
          <a:xfrm>
            <a:off x="6372200" y="1646238"/>
            <a:ext cx="2390775" cy="982662"/>
          </a:xfrm>
          <a:prstGeom prst="roundRect">
            <a:avLst>
              <a:gd name="adj" fmla="val 16657"/>
            </a:avLst>
          </a:prstGeom>
          <a:gradFill rotWithShape="0">
            <a:gsLst>
              <a:gs pos="0">
                <a:srgbClr val="0066FF"/>
              </a:gs>
              <a:gs pos="50000">
                <a:srgbClr val="002F76"/>
              </a:gs>
              <a:gs pos="100000">
                <a:srgbClr val="0066FF"/>
              </a:gs>
            </a:gsLst>
            <a:lin ang="2700000" scaled="1"/>
          </a:gradFill>
          <a:ln w="12700">
            <a:solidFill>
              <a:srgbClr val="99CCFF"/>
            </a:solidFill>
            <a:round/>
            <a:headEnd/>
            <a:tailEnd/>
          </a:ln>
        </p:spPr>
        <p:txBody>
          <a:bodyPr lIns="53975" tIns="46038" rIns="53975" bIns="46038">
            <a:spAutoFit/>
          </a:bodyPr>
          <a:lstStyle/>
          <a:p>
            <a:pPr algn="ctr" eaLnBrk="0" hangingPunct="0"/>
            <a:r>
              <a:rPr lang="it-IT" altLang="it-IT" sz="2800" b="1" dirty="0">
                <a:solidFill>
                  <a:srgbClr val="FFFFFF"/>
                </a:solidFill>
              </a:rPr>
              <a:t>113</a:t>
            </a:r>
            <a:r>
              <a:rPr lang="it-IT" altLang="it-IT" sz="2800" dirty="0">
                <a:solidFill>
                  <a:srgbClr val="FFFFFF"/>
                </a:solidFill>
              </a:rPr>
              <a:t> </a:t>
            </a:r>
            <a:r>
              <a:rPr lang="it-IT" altLang="it-IT" sz="2400" b="1" dirty="0">
                <a:solidFill>
                  <a:srgbClr val="FFFFFF"/>
                </a:solidFill>
              </a:rPr>
              <a:t>Referenti</a:t>
            </a:r>
          </a:p>
          <a:p>
            <a:pPr algn="ctr" eaLnBrk="0" hangingPunct="0"/>
            <a:r>
              <a:rPr lang="it-IT" altLang="it-IT" sz="2400" b="1" dirty="0">
                <a:solidFill>
                  <a:srgbClr val="FFFFFF"/>
                </a:solidFill>
              </a:rPr>
              <a:t>Ospedalieri</a:t>
            </a:r>
            <a:endParaRPr lang="it-IT" altLang="it-IT" sz="2400" b="1" dirty="0">
              <a:solidFill>
                <a:srgbClr val="FFFF66"/>
              </a:solidFill>
            </a:endParaRPr>
          </a:p>
        </p:txBody>
      </p:sp>
      <p:sp>
        <p:nvSpPr>
          <p:cNvPr id="166918" name="AutoShape 6"/>
          <p:cNvSpPr>
            <a:spLocks noChangeArrowheads="1"/>
          </p:cNvSpPr>
          <p:nvPr/>
        </p:nvSpPr>
        <p:spPr bwMode="auto">
          <a:xfrm>
            <a:off x="6444208" y="3038475"/>
            <a:ext cx="2370137" cy="982663"/>
          </a:xfrm>
          <a:prstGeom prst="roundRect">
            <a:avLst>
              <a:gd name="adj" fmla="val 16657"/>
            </a:avLst>
          </a:prstGeom>
          <a:gradFill rotWithShape="0">
            <a:gsLst>
              <a:gs pos="0">
                <a:srgbClr val="0066FF"/>
              </a:gs>
              <a:gs pos="50000">
                <a:srgbClr val="002F76"/>
              </a:gs>
              <a:gs pos="100000">
                <a:srgbClr val="0066FF"/>
              </a:gs>
            </a:gsLst>
            <a:lin ang="2700000" scaled="1"/>
          </a:gradFill>
          <a:ln w="12700">
            <a:solidFill>
              <a:srgbClr val="99CCFF"/>
            </a:solidFill>
            <a:round/>
            <a:headEnd/>
            <a:tailEnd/>
          </a:ln>
        </p:spPr>
        <p:txBody>
          <a:bodyPr lIns="53975" tIns="46038" rIns="53975" bIns="46038">
            <a:spAutoFit/>
          </a:bodyPr>
          <a:lstStyle/>
          <a:p>
            <a:pPr algn="ctr" eaLnBrk="0" hangingPunct="0"/>
            <a:r>
              <a:rPr lang="it-IT" altLang="it-IT" sz="2800" b="1" dirty="0">
                <a:solidFill>
                  <a:srgbClr val="FFFFFF"/>
                </a:solidFill>
              </a:rPr>
              <a:t>32</a:t>
            </a:r>
            <a:r>
              <a:rPr lang="it-IT" altLang="it-IT" sz="2800" dirty="0">
                <a:solidFill>
                  <a:srgbClr val="FFFFFF"/>
                </a:solidFill>
              </a:rPr>
              <a:t> </a:t>
            </a:r>
            <a:r>
              <a:rPr lang="it-IT" altLang="it-IT" sz="2400" b="1" dirty="0">
                <a:solidFill>
                  <a:srgbClr val="FFFFFF"/>
                </a:solidFill>
              </a:rPr>
              <a:t>Referenti</a:t>
            </a:r>
          </a:p>
          <a:p>
            <a:pPr algn="ctr" eaLnBrk="0" hangingPunct="0"/>
            <a:r>
              <a:rPr lang="it-IT" altLang="it-IT" sz="2400" b="1" dirty="0">
                <a:solidFill>
                  <a:srgbClr val="FFFFFF"/>
                </a:solidFill>
              </a:rPr>
              <a:t>DSP</a:t>
            </a:r>
            <a:endParaRPr lang="it-IT" altLang="it-IT" sz="2400" b="1" dirty="0">
              <a:solidFill>
                <a:srgbClr val="FFFF66"/>
              </a:solidFill>
            </a:endParaRPr>
          </a:p>
        </p:txBody>
      </p:sp>
      <p:sp>
        <p:nvSpPr>
          <p:cNvPr id="166919" name="AutoShape 7"/>
          <p:cNvSpPr>
            <a:spLocks noChangeArrowheads="1"/>
          </p:cNvSpPr>
          <p:nvPr/>
        </p:nvSpPr>
        <p:spPr bwMode="auto">
          <a:xfrm>
            <a:off x="6372200" y="4565650"/>
            <a:ext cx="2382837" cy="1533525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99CCFF"/>
            </a:solidFill>
            <a:round/>
            <a:headEnd/>
            <a:tailEnd/>
          </a:ln>
        </p:spPr>
        <p:txBody>
          <a:bodyPr lIns="0" tIns="45705" rIns="0" bIns="45705" anchor="ctr">
            <a:spAutoFit/>
          </a:bodyPr>
          <a:lstStyle/>
          <a:p>
            <a:pPr algn="ctr" eaLnBrk="0" hangingPunct="0">
              <a:spcBef>
                <a:spcPct val="50000"/>
              </a:spcBef>
              <a:buFont typeface="Monotype Sorts"/>
              <a:buNone/>
            </a:pPr>
            <a:r>
              <a:rPr lang="it-IT" altLang="it-IT" sz="2400" b="1" dirty="0">
                <a:solidFill>
                  <a:srgbClr val="FFFF66"/>
                </a:solidFill>
              </a:rPr>
              <a:t>Rilevazione: </a:t>
            </a:r>
          </a:p>
          <a:p>
            <a:pPr marL="342900" indent="-342900" eaLnBrk="0" hangingPunct="0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it-IT" altLang="it-IT" sz="2400" b="1" dirty="0">
                <a:solidFill>
                  <a:srgbClr val="FFFF66"/>
                </a:solidFill>
              </a:rPr>
              <a:t>  Preordinata</a:t>
            </a:r>
          </a:p>
          <a:p>
            <a:pPr marL="342900" indent="-342900" eaLnBrk="0" hangingPunct="0">
              <a:buFont typeface="Wingdings" panose="05000000000000000000" pitchFamily="2" charset="2"/>
              <a:buChar char="Ø"/>
            </a:pPr>
            <a:r>
              <a:rPr lang="it-IT" altLang="it-IT" sz="2400" b="1" dirty="0" smtClean="0">
                <a:solidFill>
                  <a:schemeClr val="bg1"/>
                </a:solidFill>
              </a:rPr>
              <a:t> Attiva</a:t>
            </a:r>
            <a:endParaRPr lang="it-IT" altLang="it-IT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59545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6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6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6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6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66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3" presetClass="entr" presetSubtype="52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3" presetClass="entr" presetSubtype="52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66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4" grpId="0" build="p" autoUpdateAnimBg="0" advAuto="0"/>
      <p:bldP spid="166916" grpId="0" autoUpdateAnimBg="0"/>
      <p:bldP spid="166917" grpId="0" animBg="1" autoUpdateAnimBg="0"/>
      <p:bldP spid="166918" grpId="0" animBg="1" autoUpdateAnimBg="0"/>
      <p:bldP spid="166919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7" name="Rectangle 3"/>
          <p:cNvSpPr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10800" rIns="18000" bIns="10800"/>
          <a:lstStyle/>
          <a:p>
            <a:pPr marL="342900" indent="-342900" algn="ctr" eaLnBrk="0" hangingPunct="0">
              <a:spcBef>
                <a:spcPct val="20000"/>
              </a:spcBef>
              <a:tabLst>
                <a:tab pos="5424488" algn="l"/>
              </a:tabLst>
              <a:defRPr/>
            </a:pPr>
            <a:r>
              <a:rPr kumimoji="0" lang="it-IT" altLang="it-IT" sz="2800" b="1" dirty="0">
                <a:solidFill>
                  <a:srgbClr val="FFFFFF"/>
                </a:solidFill>
                <a:latin typeface="Arial Narrow" pitchFamily="34" charset="0"/>
              </a:rPr>
              <a:t>Distribuzione per Anno e </a:t>
            </a:r>
            <a:r>
              <a:rPr kumimoji="0" lang="it-IT" altLang="it-IT" sz="2800" b="1" dirty="0" err="1">
                <a:solidFill>
                  <a:srgbClr val="FFFFFF"/>
                </a:solidFill>
                <a:latin typeface="Arial Narrow" pitchFamily="34" charset="0"/>
              </a:rPr>
              <a:t>Prov</a:t>
            </a:r>
            <a:r>
              <a:rPr kumimoji="0" lang="it-IT" altLang="it-IT" sz="2800" b="1" dirty="0">
                <a:solidFill>
                  <a:srgbClr val="FFFFFF"/>
                </a:solidFill>
                <a:latin typeface="Arial Narrow" pitchFamily="34" charset="0"/>
              </a:rPr>
              <a:t>. </a:t>
            </a:r>
            <a:r>
              <a:rPr kumimoji="0" lang="it-IT" altLang="it-IT" sz="2800" b="1" dirty="0" smtClean="0">
                <a:solidFill>
                  <a:srgbClr val="FFFFFF"/>
                </a:solidFill>
                <a:latin typeface="Arial Narrow" pitchFamily="34" charset="0"/>
              </a:rPr>
              <a:t>Residenza    </a:t>
            </a:r>
            <a:r>
              <a:rPr kumimoji="0" lang="it-IT" altLang="it-IT" sz="1700" b="1" dirty="0" smtClean="0">
                <a:solidFill>
                  <a:srgbClr val="B2B2B2"/>
                </a:solidFill>
              </a:rPr>
              <a:t>(</a:t>
            </a:r>
            <a:r>
              <a:rPr kumimoji="0" lang="it-IT" altLang="it-IT" sz="1700" b="1" dirty="0" err="1" smtClean="0">
                <a:solidFill>
                  <a:srgbClr val="B2B2B2"/>
                </a:solidFill>
              </a:rPr>
              <a:t>agg</a:t>
            </a:r>
            <a:r>
              <a:rPr kumimoji="0" lang="it-IT" altLang="it-IT" sz="1700" b="1" dirty="0" smtClean="0">
                <a:solidFill>
                  <a:srgbClr val="96969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al </a:t>
            </a:r>
            <a:r>
              <a:rPr lang="it-IT" altLang="it-IT" sz="1700" b="1" dirty="0" smtClean="0">
                <a:solidFill>
                  <a:srgbClr val="969696"/>
                </a:solidFill>
              </a:rPr>
              <a:t>30 settembre </a:t>
            </a:r>
            <a:r>
              <a:rPr kumimoji="0" lang="it-IT" altLang="it-IT" sz="1700" b="1" dirty="0" smtClean="0">
                <a:solidFill>
                  <a:srgbClr val="96969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2020)</a:t>
            </a:r>
            <a:r>
              <a:rPr kumimoji="0" lang="it-IT" altLang="it-IT" sz="3200" b="1" dirty="0" smtClean="0">
                <a:solidFill>
                  <a:srgbClr val="0000FF"/>
                </a:solidFill>
                <a:latin typeface="Arial Narrow" pitchFamily="34" charset="0"/>
              </a:rPr>
              <a:t> </a:t>
            </a:r>
            <a:endParaRPr kumimoji="0" lang="it-IT" altLang="it-IT" sz="3200" b="1" dirty="0">
              <a:solidFill>
                <a:srgbClr val="0000FF"/>
              </a:solidFill>
              <a:latin typeface="Arial Narrow" pitchFamily="34" charset="0"/>
            </a:endParaRPr>
          </a:p>
        </p:txBody>
      </p:sp>
      <p:graphicFrame>
        <p:nvGraphicFramePr>
          <p:cNvPr id="499898" name="Group 1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751110"/>
              </p:ext>
            </p:extLst>
          </p:nvPr>
        </p:nvGraphicFramePr>
        <p:xfrm>
          <a:off x="179512" y="692150"/>
          <a:ext cx="8785101" cy="5762367"/>
        </p:xfrm>
        <a:graphic>
          <a:graphicData uri="http://schemas.openxmlformats.org/drawingml/2006/table">
            <a:tbl>
              <a:tblPr/>
              <a:tblGrid>
                <a:gridCol w="1033338"/>
                <a:gridCol w="676275"/>
                <a:gridCol w="685800"/>
                <a:gridCol w="798513"/>
                <a:gridCol w="798512"/>
                <a:gridCol w="800100"/>
                <a:gridCol w="798513"/>
                <a:gridCol w="798512"/>
                <a:gridCol w="800100"/>
                <a:gridCol w="642938"/>
                <a:gridCol w="952500"/>
              </a:tblGrid>
              <a:tr h="39687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PC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PR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RE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MO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BO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FE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RA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FC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RN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Tot.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1996-01</a:t>
                      </a:r>
                    </a:p>
                  </a:txBody>
                  <a:tcPr marL="36000" marR="36000"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58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115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490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2002-06</a:t>
                      </a:r>
                    </a:p>
                  </a:txBody>
                  <a:tcPr marL="36000" marR="36000"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55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69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76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55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136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56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59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565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2007-11</a:t>
                      </a:r>
                    </a:p>
                  </a:txBody>
                  <a:tcPr marL="36000" marR="36000"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79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86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81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134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64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79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52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654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2012</a:t>
                      </a:r>
                    </a:p>
                  </a:txBody>
                  <a:tcPr marL="36000" marR="36000"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155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2013</a:t>
                      </a:r>
                    </a:p>
                  </a:txBody>
                  <a:tcPr marL="36000" marR="36000"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153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2014</a:t>
                      </a:r>
                    </a:p>
                  </a:txBody>
                  <a:tcPr marL="36000" marR="36000"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133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2015</a:t>
                      </a:r>
                    </a:p>
                  </a:txBody>
                  <a:tcPr marL="36000" marR="36000"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151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2016</a:t>
                      </a:r>
                    </a:p>
                  </a:txBody>
                  <a:tcPr marL="36000" marR="36000"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160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2017</a:t>
                      </a:r>
                    </a:p>
                  </a:txBody>
                  <a:tcPr marL="36000" marR="36000"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158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2018</a:t>
                      </a:r>
                    </a:p>
                  </a:txBody>
                  <a:tcPr marL="36000" marR="36000"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151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2019</a:t>
                      </a:r>
                    </a:p>
                  </a:txBody>
                  <a:tcPr marL="36000" marR="36000"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141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2020</a:t>
                      </a:r>
                    </a:p>
                  </a:txBody>
                  <a:tcPr marL="36000" marR="36000"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85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Tot.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255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349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451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328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655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297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306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206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139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2.997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259003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3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23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1000"/>
                                        <p:tgtEl>
                                          <p:spTgt spid="499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87" grpId="0"/>
      <p:bldP spid="323587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4925" y="0"/>
            <a:ext cx="8929688" cy="321790"/>
          </a:xfrm>
          <a:prstGeom prst="roundRect">
            <a:avLst>
              <a:gd name="adj" fmla="val 16630"/>
            </a:avLst>
          </a:prstGeom>
          <a:solidFill>
            <a:srgbClr val="CCFF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kumimoji="0" lang="it-IT" altLang="it-IT" sz="2100" b="1" i="1" dirty="0">
                <a:solidFill>
                  <a:srgbClr val="FF00FF"/>
                </a:solidFill>
                <a:latin typeface="Arial Rounded MT Bold" pitchFamily="34" charset="0"/>
              </a:rPr>
              <a:t>Regione Emilia-Romagna </a:t>
            </a:r>
            <a:r>
              <a:rPr kumimoji="0" lang="it-IT" altLang="it-IT" sz="2100" b="1" i="1" dirty="0" smtClean="0">
                <a:solidFill>
                  <a:srgbClr val="FF00FF"/>
                </a:solidFill>
                <a:latin typeface="Arial Rounded MT Bold" pitchFamily="34" charset="0"/>
              </a:rPr>
              <a:t>: PDTA presa in carico  persone con MPM</a:t>
            </a:r>
            <a:endParaRPr kumimoji="0" lang="it-IT" altLang="it-IT" sz="2100" b="1" dirty="0">
              <a:solidFill>
                <a:srgbClr val="FF00FF"/>
              </a:solidFill>
            </a:endParaRPr>
          </a:p>
        </p:txBody>
      </p:sp>
      <p:pic>
        <p:nvPicPr>
          <p:cNvPr id="146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4" y="379090"/>
            <a:ext cx="9073579" cy="650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499051"/>
            <a:ext cx="48006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3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675" y="6594301"/>
            <a:ext cx="153352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65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89" name="Segnaposto numero diapositiva 3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fld id="{A8D8A417-405D-4CA8-A3B2-A6DD574E0FBF}" type="slidenum">
              <a:rPr lang="en-US" sz="1400">
                <a:solidFill>
                  <a:srgbClr val="FFFFFF"/>
                </a:solidFill>
                <a:latin typeface="Times New Roman" pitchFamily="18" charset="0"/>
              </a:rPr>
              <a:pPr algn="r" eaLnBrk="0" hangingPunct="0"/>
              <a:t>16</a:t>
            </a:fld>
            <a:endParaRPr lang="en-US" sz="1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6627" name="Text Box 3"/>
          <p:cNvSpPr txBox="1">
            <a:spLocks noChangeArrowheads="1"/>
          </p:cNvSpPr>
          <p:nvPr/>
        </p:nvSpPr>
        <p:spPr bwMode="auto">
          <a:xfrm>
            <a:off x="4665663" y="333375"/>
            <a:ext cx="4370387" cy="471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000" tIns="10800" rIns="54000" bIns="10800"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</a:pPr>
            <a:r>
              <a:rPr kumimoji="0" lang="it-IT" altLang="it-IT" sz="2200" b="1">
                <a:solidFill>
                  <a:srgbClr val="FFFF00"/>
                </a:solidFill>
                <a:latin typeface="Book Antiqua" pitchFamily="18" charset="0"/>
              </a:rPr>
              <a:t>… Cum ad aegrotum deveneris,</a:t>
            </a: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kumimoji="0" lang="it-IT" altLang="it-IT" sz="2200" b="1">
                <a:solidFill>
                  <a:srgbClr val="FFFF00"/>
                </a:solidFill>
                <a:latin typeface="Book Antiqua" pitchFamily="18" charset="0"/>
              </a:rPr>
              <a:t>interrogare oportet,</a:t>
            </a:r>
            <a:r>
              <a:rPr kumimoji="0" lang="it-IT" altLang="it-IT" sz="2400" b="1">
                <a:solidFill>
                  <a:srgbClr val="FFFF00"/>
                </a:solidFill>
                <a:latin typeface="Book Antiqua" pitchFamily="18" charset="0"/>
              </a:rPr>
              <a:t> </a:t>
            </a: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kumimoji="0" lang="it-IT" altLang="it-IT" sz="2400" b="1">
                <a:solidFill>
                  <a:srgbClr val="FFFF00"/>
                </a:solidFill>
                <a:latin typeface="Book Antiqua" pitchFamily="18" charset="0"/>
              </a:rPr>
              <a:t>quae patiatur, </a:t>
            </a: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kumimoji="0" lang="it-IT" altLang="it-IT" sz="2400" b="1">
                <a:solidFill>
                  <a:srgbClr val="FFFF00"/>
                </a:solidFill>
                <a:latin typeface="Book Antiqua" pitchFamily="18" charset="0"/>
              </a:rPr>
              <a:t>et ex qua causa,</a:t>
            </a: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kumimoji="0" lang="it-IT" altLang="it-IT" sz="2400" b="1">
                <a:solidFill>
                  <a:srgbClr val="FFFF00"/>
                </a:solidFill>
                <a:latin typeface="Book Antiqua" pitchFamily="18" charset="0"/>
              </a:rPr>
              <a:t>et quot jam diebus,</a:t>
            </a: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kumimoji="0" lang="it-IT" altLang="it-IT" sz="2400" b="1">
                <a:solidFill>
                  <a:srgbClr val="FFFF00"/>
                </a:solidFill>
                <a:latin typeface="Book Antiqua" pitchFamily="18" charset="0"/>
              </a:rPr>
              <a:t>et an venter secedat, </a:t>
            </a: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kumimoji="0" lang="it-IT" altLang="it-IT" sz="2400" b="1">
                <a:solidFill>
                  <a:srgbClr val="FFFF00"/>
                </a:solidFill>
                <a:latin typeface="Book Antiqua" pitchFamily="18" charset="0"/>
              </a:rPr>
              <a:t>et quo victu utatur, </a:t>
            </a: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kumimoji="0" lang="it-IT" altLang="it-IT" sz="2000" b="1">
                <a:solidFill>
                  <a:srgbClr val="FFFFFF"/>
                </a:solidFill>
                <a:latin typeface="Book Antiqua" pitchFamily="18" charset="0"/>
              </a:rPr>
              <a:t>verba sunt</a:t>
            </a:r>
            <a:r>
              <a:rPr kumimoji="0" lang="it-IT" altLang="it-IT" sz="2400" i="1">
                <a:solidFill>
                  <a:srgbClr val="FFFFFF"/>
                </a:solidFill>
                <a:latin typeface="Book Antiqua" pitchFamily="18" charset="0"/>
              </a:rPr>
              <a:t> </a:t>
            </a:r>
            <a:r>
              <a:rPr kumimoji="0" lang="it-IT" altLang="it-IT" sz="2400" b="1">
                <a:solidFill>
                  <a:srgbClr val="FFFFFF"/>
                </a:solidFill>
                <a:latin typeface="Book Antiqua" pitchFamily="18" charset="0"/>
              </a:rPr>
              <a:t>Hippocratis</a:t>
            </a:r>
            <a:r>
              <a:rPr kumimoji="0" lang="it-IT" altLang="it-IT" sz="2400" b="1" i="1">
                <a:solidFill>
                  <a:srgbClr val="FFFFFF"/>
                </a:solidFill>
                <a:latin typeface="Book Antiqua" pitchFamily="18" charset="0"/>
              </a:rPr>
              <a:t> </a:t>
            </a:r>
            <a:r>
              <a:rPr kumimoji="0" lang="it-IT" altLang="it-IT" sz="2000" b="1">
                <a:solidFill>
                  <a:srgbClr val="FFFFFF"/>
                </a:solidFill>
                <a:latin typeface="Book Antiqua" pitchFamily="18" charset="0"/>
              </a:rPr>
              <a:t>in libro</a:t>
            </a: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kumimoji="0" lang="it-IT" altLang="it-IT" sz="2400" b="1" i="1">
                <a:solidFill>
                  <a:srgbClr val="FFFFFF"/>
                </a:solidFill>
                <a:latin typeface="Book Antiqua" pitchFamily="18" charset="0"/>
              </a:rPr>
              <a:t>De Affectionibus</a:t>
            </a:r>
            <a:r>
              <a:rPr kumimoji="0" lang="it-IT" altLang="it-IT" sz="2200">
                <a:solidFill>
                  <a:srgbClr val="FFFFFF"/>
                </a:solidFill>
                <a:latin typeface="Book Antiqua" pitchFamily="18" charset="0"/>
              </a:rPr>
              <a:t>; </a:t>
            </a:r>
            <a:r>
              <a:rPr kumimoji="0" lang="it-IT" altLang="it-IT" sz="2000" b="1">
                <a:solidFill>
                  <a:srgbClr val="FFFFFF"/>
                </a:solidFill>
                <a:latin typeface="Book Antiqua" pitchFamily="18" charset="0"/>
              </a:rPr>
              <a:t>liceat quoque</a:t>
            </a: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kumimoji="0" lang="it-IT" altLang="it-IT" sz="2000" b="1">
                <a:solidFill>
                  <a:srgbClr val="FFFFFF"/>
                </a:solidFill>
                <a:latin typeface="Book Antiqua" pitchFamily="18" charset="0"/>
              </a:rPr>
              <a:t> interrogationem hanc adjicere:</a:t>
            </a:r>
            <a:endParaRPr lang="it-IT" altLang="it-IT" sz="1200">
              <a:solidFill>
                <a:srgbClr val="FFFFFF"/>
              </a:solidFill>
              <a:latin typeface="Book Antiqua" pitchFamily="18" charset="0"/>
            </a:endParaRPr>
          </a:p>
        </p:txBody>
      </p:sp>
      <p:pic>
        <p:nvPicPr>
          <p:cNvPr id="1306632" name="Picture 8" descr="photo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404813"/>
            <a:ext cx="4608513" cy="616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06628" name="Text Box 4"/>
          <p:cNvSpPr txBox="1">
            <a:spLocks noChangeArrowheads="1"/>
          </p:cNvSpPr>
          <p:nvPr/>
        </p:nvSpPr>
        <p:spPr bwMode="auto">
          <a:xfrm>
            <a:off x="4524375" y="5084763"/>
            <a:ext cx="4511675" cy="585787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wrap="none" lIns="91388" tIns="45705" rIns="91388" bIns="45705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it-IT" altLang="it-IT" sz="3200">
                <a:solidFill>
                  <a:srgbClr val="FFFF00"/>
                </a:solidFill>
                <a:latin typeface="Book Antiqua" pitchFamily="18" charset="0"/>
              </a:rPr>
              <a:t> </a:t>
            </a:r>
            <a:r>
              <a:rPr kumimoji="0" lang="it-IT" altLang="it-IT" sz="3200" b="1" i="1">
                <a:solidFill>
                  <a:srgbClr val="FF9900"/>
                </a:solidFill>
                <a:latin typeface="Book Antiqua" pitchFamily="18" charset="0"/>
              </a:rPr>
              <a:t>et quam artem exerceat</a:t>
            </a:r>
          </a:p>
        </p:txBody>
      </p:sp>
      <p:sp>
        <p:nvSpPr>
          <p:cNvPr id="1306634" name="Text Box 10"/>
          <p:cNvSpPr txBox="1">
            <a:spLocks noChangeArrowheads="1"/>
          </p:cNvSpPr>
          <p:nvPr/>
        </p:nvSpPr>
        <p:spPr bwMode="auto">
          <a:xfrm>
            <a:off x="50800" y="6330950"/>
            <a:ext cx="4257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45705" rIns="18000" bIns="45705">
            <a:spAutoFit/>
          </a:bodyPr>
          <a:lstStyle/>
          <a:p>
            <a:pPr algn="ctr" eaLnBrk="0" fontAlgn="b" hangingPunct="0"/>
            <a:r>
              <a:rPr kumimoji="0" lang="en-GB" altLang="it-IT" sz="1600" b="1">
                <a:solidFill>
                  <a:srgbClr val="FFFF00"/>
                </a:solidFill>
              </a:rPr>
              <a:t>Statua Bernardino Ramazzini, </a:t>
            </a:r>
            <a:r>
              <a:rPr kumimoji="0" lang="en-GB" altLang="it-IT" sz="1600" b="1">
                <a:solidFill>
                  <a:srgbClr val="FFFFFF"/>
                </a:solidFill>
              </a:rPr>
              <a:t>Kitakyushu </a:t>
            </a:r>
            <a:r>
              <a:rPr kumimoji="0" lang="en-GB" altLang="it-IT" sz="1600" b="1">
                <a:solidFill>
                  <a:srgbClr val="FFFF00"/>
                </a:solidFill>
              </a:rPr>
              <a:t>  </a:t>
            </a:r>
            <a:endParaRPr kumimoji="0" lang="it-IT" altLang="it-IT" sz="1500" b="1" i="1">
              <a:solidFill>
                <a:srgbClr val="FFFF00"/>
              </a:solidFill>
            </a:endParaRP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71438" y="44450"/>
            <a:ext cx="3132137" cy="352425"/>
          </a:xfrm>
          <a:prstGeom prst="roundRect">
            <a:avLst>
              <a:gd name="adj" fmla="val 16630"/>
            </a:avLst>
          </a:prstGeom>
          <a:solidFill>
            <a:srgbClr val="CCFF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kumimoji="0" lang="it-IT" altLang="it-IT" sz="2300" b="1" i="1">
                <a:solidFill>
                  <a:srgbClr val="FF00FF"/>
                </a:solidFill>
                <a:latin typeface="Arial Rounded MT Bold" pitchFamily="34" charset="0"/>
              </a:rPr>
              <a:t>Medicina Narrativa ?</a:t>
            </a:r>
            <a:endParaRPr kumimoji="0" lang="it-IT" altLang="it-IT" sz="2300" b="1">
              <a:solidFill>
                <a:srgbClr val="FF00FF"/>
              </a:solidFill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4859338" y="5867400"/>
            <a:ext cx="4035425" cy="612775"/>
          </a:xfrm>
          <a:prstGeom prst="roundRect">
            <a:avLst>
              <a:gd name="adj" fmla="val 16657"/>
            </a:avLst>
          </a:prstGeom>
          <a:gradFill rotWithShape="0">
            <a:gsLst>
              <a:gs pos="0">
                <a:srgbClr val="0066FF"/>
              </a:gs>
              <a:gs pos="50000">
                <a:srgbClr val="002F76"/>
              </a:gs>
              <a:gs pos="100000">
                <a:srgbClr val="0066FF"/>
              </a:gs>
            </a:gsLst>
            <a:lin ang="2700000" scaled="1"/>
          </a:gradFill>
          <a:ln w="12700">
            <a:solidFill>
              <a:srgbClr val="99CC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it-IT" altLang="it-IT" sz="1800" b="1" i="1">
                <a:solidFill>
                  <a:srgbClr val="FFFFFF"/>
                </a:solidFill>
              </a:rPr>
              <a:t>De Morbis Artificum Diatriba; </a:t>
            </a:r>
          </a:p>
          <a:p>
            <a:pPr algn="ctr"/>
            <a:r>
              <a:rPr kumimoji="0" lang="it-IT" altLang="it-IT" sz="1800" b="1" i="1">
                <a:solidFill>
                  <a:srgbClr val="FFFF00"/>
                </a:solidFill>
              </a:rPr>
              <a:t>B. Ramazzini, Mutinae, MDCC</a:t>
            </a:r>
            <a:endParaRPr kumimoji="0" lang="it-IT" altLang="it-IT" sz="12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306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306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30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30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"/>
                                        <p:tgtEl>
                                          <p:spTgt spid="130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0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550"/>
                            </p:stCondLst>
                            <p:childTnLst>
                              <p:par>
                                <p:cTn id="26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6627" grpId="0" autoUpdateAnimBg="0"/>
      <p:bldP spid="1306628" grpId="0" animBg="1" autoUpdateAnimBg="0"/>
      <p:bldP spid="1306634" grpId="0"/>
      <p:bldP spid="7" grpId="0" animBg="1"/>
      <p:bldP spid="9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897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700" y="-73025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egnaposto numero diapositiva 3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6A14717D-8C2A-44AD-97D6-96708D309858}" type="slidenum">
              <a:rPr lang="en-US" sz="1400">
                <a:solidFill>
                  <a:srgbClr val="FFFFFF"/>
                </a:solidFill>
                <a:latin typeface="Times New Roman"/>
                <a:cs typeface="+mn-cs"/>
              </a:rPr>
              <a:pPr algn="r" eaLnBrk="0" hangingPunct="0">
                <a:defRPr/>
              </a:pPr>
              <a:t>17</a:t>
            </a:fld>
            <a:endParaRPr lang="en-US" sz="1400">
              <a:solidFill>
                <a:srgbClr val="FFFFFF"/>
              </a:solidFill>
              <a:latin typeface="Times New Roman"/>
              <a:cs typeface="+mn-cs"/>
            </a:endParaRPr>
          </a:p>
        </p:txBody>
      </p:sp>
      <p:sp>
        <p:nvSpPr>
          <p:cNvPr id="336899" name="Text Box 3"/>
          <p:cNvSpPr txBox="1">
            <a:spLocks noChangeArrowheads="1"/>
          </p:cNvSpPr>
          <p:nvPr/>
        </p:nvSpPr>
        <p:spPr bwMode="auto">
          <a:xfrm>
            <a:off x="2425700" y="-26988"/>
            <a:ext cx="5818188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kumimoji="0" lang="it-IT" altLang="it-IT" sz="2400" b="1">
                <a:solidFill>
                  <a:srgbClr val="000066"/>
                </a:solidFill>
              </a:rPr>
              <a:t>Registro Mesoteliomi</a:t>
            </a:r>
          </a:p>
          <a:p>
            <a:pPr algn="ctr" eaLnBrk="0" hangingPunct="0"/>
            <a:r>
              <a:rPr kumimoji="0" lang="it-IT" altLang="it-IT" sz="2800" b="1">
                <a:solidFill>
                  <a:srgbClr val="000066"/>
                </a:solidFill>
              </a:rPr>
              <a:t> </a:t>
            </a:r>
            <a:r>
              <a:rPr kumimoji="0" lang="it-IT" altLang="it-IT" sz="2400" b="1">
                <a:solidFill>
                  <a:srgbClr val="000066"/>
                </a:solidFill>
              </a:rPr>
              <a:t>Regione Emilia-Romagna</a:t>
            </a: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653256" y="1196752"/>
            <a:ext cx="7848600" cy="125095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noFill/>
            <a:round/>
            <a:headEnd/>
            <a:tailEnd/>
          </a:ln>
        </p:spPr>
        <p:txBody>
          <a:bodyPr lIns="72000" tIns="72000" rIns="72000" bIns="72000">
            <a:spAutoFit/>
          </a:bodyPr>
          <a:lstStyle/>
          <a:p>
            <a:pPr algn="ctr" eaLnBrk="0" hangingPunct="0"/>
            <a:r>
              <a:rPr lang="it-IT" altLang="it-IT" sz="2300" b="1" dirty="0">
                <a:solidFill>
                  <a:srgbClr val="000099"/>
                </a:solidFill>
              </a:rPr>
              <a:t>La </a:t>
            </a:r>
            <a:r>
              <a:rPr lang="it-IT" altLang="it-IT" sz="2300" b="1" dirty="0" smtClean="0">
                <a:solidFill>
                  <a:srgbClr val="000099"/>
                </a:solidFill>
              </a:rPr>
              <a:t>situazione epidemiologica </a:t>
            </a:r>
            <a:r>
              <a:rPr lang="it-IT" altLang="it-IT" sz="2300" b="1" dirty="0">
                <a:solidFill>
                  <a:srgbClr val="000099"/>
                </a:solidFill>
              </a:rPr>
              <a:t>del </a:t>
            </a:r>
            <a:r>
              <a:rPr lang="it-IT" altLang="it-IT" sz="2300" b="1" dirty="0" smtClean="0">
                <a:solidFill>
                  <a:srgbClr val="000099"/>
                </a:solidFill>
              </a:rPr>
              <a:t>mesotelioma </a:t>
            </a:r>
            <a:r>
              <a:rPr lang="it-IT" altLang="it-IT" sz="2300" b="1" dirty="0">
                <a:solidFill>
                  <a:srgbClr val="000099"/>
                </a:solidFill>
              </a:rPr>
              <a:t>in Emilia-Romagna</a:t>
            </a:r>
          </a:p>
          <a:p>
            <a:pPr algn="ctr" eaLnBrk="0" hangingPunct="0"/>
            <a:r>
              <a:rPr lang="it-IT" altLang="it-IT" sz="1800" b="1" dirty="0">
                <a:solidFill>
                  <a:srgbClr val="FF00FF"/>
                </a:solidFill>
              </a:rPr>
              <a:t>A. Romanelli, C. </a:t>
            </a:r>
            <a:r>
              <a:rPr lang="it-IT" altLang="it-IT" sz="1800" b="1" dirty="0" err="1">
                <a:solidFill>
                  <a:srgbClr val="FF00FF"/>
                </a:solidFill>
              </a:rPr>
              <a:t>Storchi</a:t>
            </a:r>
            <a:r>
              <a:rPr lang="it-IT" altLang="it-IT" sz="1800" b="1" dirty="0">
                <a:solidFill>
                  <a:srgbClr val="FF00FF"/>
                </a:solidFill>
              </a:rPr>
              <a:t>, L. Mangone</a:t>
            </a: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34925" y="6176963"/>
            <a:ext cx="8964613" cy="347662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lIns="0" tIns="36000" rIns="0" bIns="36000">
            <a:spAutoFit/>
          </a:bodyPr>
          <a:lstStyle/>
          <a:p>
            <a:pPr algn="ctr" eaLnBrk="0" hangingPunct="0"/>
            <a:r>
              <a:rPr kumimoji="0" lang="it-IT" altLang="it-IT" sz="1800" b="1">
                <a:solidFill>
                  <a:srgbClr val="FFFFFF"/>
                </a:solidFill>
              </a:rPr>
              <a:t>Registro Mesoteliomi Regione Emilia-Romagna c/o AUSL IRCCS Reggio Emilia</a:t>
            </a:r>
            <a:r>
              <a:rPr kumimoji="0" lang="it-IT" altLang="it-IT" sz="1600" b="1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36902" name="Picture 12" descr="marchio_R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6513" y="0"/>
            <a:ext cx="2808288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628900" y="4078288"/>
            <a:ext cx="3554413" cy="1079500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>
            <a:noFill/>
            <a:round/>
            <a:headEnd/>
            <a:tailEnd/>
          </a:ln>
        </p:spPr>
        <p:txBody>
          <a:bodyPr tIns="72000" bIns="72000">
            <a:spAutoFit/>
          </a:bodyPr>
          <a:lstStyle/>
          <a:p>
            <a:pPr algn="ctr" eaLnBrk="0" hangingPunct="0"/>
            <a:r>
              <a:rPr lang="it-IT" altLang="it-IT" sz="5400" b="1" i="1">
                <a:solidFill>
                  <a:srgbClr val="FF00FF"/>
                </a:solidFill>
              </a:rPr>
              <a:t>G r a z i e</a:t>
            </a:r>
          </a:p>
        </p:txBody>
      </p:sp>
    </p:spTree>
    <p:extLst>
      <p:ext uri="{BB962C8B-B14F-4D97-AF65-F5344CB8AC3E}">
        <p14:creationId xmlns:p14="http://schemas.microsoft.com/office/powerpoint/2010/main" val="651683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 autoUpdateAnimBg="0"/>
      <p:bldP spid="14" grpId="0" animBg="1" autoUpdateAnimBg="0"/>
      <p:bldP spid="10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CC3CBF-9183-4331-B6BE-1B1B663EFE1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graphicFrame>
        <p:nvGraphicFramePr>
          <p:cNvPr id="3" name="Grafico 2"/>
          <p:cNvGraphicFramePr/>
          <p:nvPr>
            <p:extLst>
              <p:ext uri="{D42A27DB-BD31-4B8C-83A1-F6EECF244321}">
                <p14:modId xmlns:p14="http://schemas.microsoft.com/office/powerpoint/2010/main" val="1628575099"/>
              </p:ext>
            </p:extLst>
          </p:nvPr>
        </p:nvGraphicFramePr>
        <p:xfrm>
          <a:off x="-36512" y="378446"/>
          <a:ext cx="9180512" cy="5858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-36512" y="-99392"/>
            <a:ext cx="9180512" cy="478844"/>
          </a:xfrm>
          <a:prstGeom prst="roundRect">
            <a:avLst>
              <a:gd name="adj" fmla="val 16630"/>
            </a:avLst>
          </a:prstGeom>
          <a:solidFill>
            <a:srgbClr val="CCFF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 wrap="square" lIns="72000" tIns="36000" rIns="72000" bIns="36000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it-IT" altLang="it-IT" sz="26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ReM </a:t>
            </a:r>
            <a:r>
              <a:rPr lang="it-IT" altLang="it-IT" sz="2600" b="1" dirty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RE-R</a:t>
            </a:r>
            <a:r>
              <a:rPr lang="it-IT" altLang="it-IT" sz="26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kumimoji="0" lang="it-IT" altLang="it-IT" sz="2600" b="1" kern="0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Distribuzione </a:t>
            </a:r>
            <a:r>
              <a:rPr kumimoji="0" lang="it-IT" altLang="it-IT" sz="2600" b="1" kern="0" dirty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MM </a:t>
            </a:r>
            <a:r>
              <a:rPr kumimoji="0" lang="it-IT" altLang="it-IT" sz="2600" b="1" kern="0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x genere/anno </a:t>
            </a:r>
            <a:r>
              <a:rPr kumimoji="0" lang="it-IT" altLang="it-IT" sz="2200" b="1" kern="0" dirty="0" smtClean="0">
                <a:solidFill>
                  <a:srgbClr val="FFFFFF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kumimoji="0" lang="it-IT" altLang="it-IT" sz="2200" b="1" kern="0" dirty="0" err="1" smtClean="0">
                <a:solidFill>
                  <a:srgbClr val="FFFFFF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agg</a:t>
            </a:r>
            <a:r>
              <a:rPr kumimoji="0" lang="it-IT" altLang="it-IT" sz="2200" b="1" kern="0" dirty="0" smtClean="0">
                <a:solidFill>
                  <a:srgbClr val="FFFFFF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. 30/09/20)</a:t>
            </a:r>
            <a:r>
              <a:rPr lang="it-IT" altLang="it-IT" sz="26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endParaRPr lang="it-IT" altLang="it-IT" sz="2600" b="1" dirty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2123728" y="1988840"/>
            <a:ext cx="914400" cy="914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388" tIns="45705" rIns="91388" bIns="45705" numCol="1" rtlCol="0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it-IT" dirty="0" smtClean="0">
              <a:solidFill>
                <a:srgbClr val="FFFFFF"/>
              </a:solidFill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35496" y="6239807"/>
            <a:ext cx="9005888" cy="357545"/>
          </a:xfrm>
          <a:prstGeom prst="roundRect">
            <a:avLst>
              <a:gd name="adj" fmla="val 16657"/>
            </a:avLst>
          </a:prstGeom>
          <a:gradFill rotWithShape="0">
            <a:gsLst>
              <a:gs pos="0">
                <a:srgbClr val="0066FF"/>
              </a:gs>
              <a:gs pos="50000">
                <a:srgbClr val="002F76"/>
              </a:gs>
              <a:gs pos="100000">
                <a:srgbClr val="0066FF"/>
              </a:gs>
            </a:gsLst>
            <a:lin ang="2700000" scaled="1"/>
          </a:gradFill>
          <a:ln w="12700">
            <a:solidFill>
              <a:srgbClr val="99CC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>
              <a:lnSpc>
                <a:spcPct val="105000"/>
              </a:lnSpc>
            </a:pPr>
            <a:r>
              <a:rPr lang="it-IT" altLang="it-IT" sz="2000" b="1" dirty="0">
                <a:solidFill>
                  <a:srgbClr val="FFFF00"/>
                </a:solidFill>
              </a:rPr>
              <a:t>Nel </a:t>
            </a:r>
            <a:r>
              <a:rPr lang="it-IT" altLang="it-IT" sz="2000" b="1" dirty="0" smtClean="0">
                <a:solidFill>
                  <a:srgbClr val="FFFF00"/>
                </a:solidFill>
              </a:rPr>
              <a:t>2015-2019, incidenza </a:t>
            </a:r>
            <a:r>
              <a:rPr lang="it-IT" altLang="it-IT" sz="2000" b="1" dirty="0">
                <a:solidFill>
                  <a:srgbClr val="FFFF00"/>
                </a:solidFill>
              </a:rPr>
              <a:t>media in </a:t>
            </a:r>
            <a:r>
              <a:rPr lang="it-IT" altLang="it-IT" sz="2000" b="1" dirty="0" smtClean="0">
                <a:solidFill>
                  <a:srgbClr val="FFFF00"/>
                </a:solidFill>
              </a:rPr>
              <a:t>Emilia-Romagna: 152 casi/anno</a:t>
            </a:r>
            <a:endParaRPr lang="it-IT" altLang="it-IT" sz="1800" b="1" dirty="0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3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CC3CBF-9183-4331-B6BE-1B1B663EFE10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graphicFrame>
        <p:nvGraphicFramePr>
          <p:cNvPr id="3" name="Grafico 2"/>
          <p:cNvGraphicFramePr/>
          <p:nvPr>
            <p:extLst>
              <p:ext uri="{D42A27DB-BD31-4B8C-83A1-F6EECF244321}">
                <p14:modId xmlns:p14="http://schemas.microsoft.com/office/powerpoint/2010/main" val="309048446"/>
              </p:ext>
            </p:extLst>
          </p:nvPr>
        </p:nvGraphicFramePr>
        <p:xfrm>
          <a:off x="107504" y="232679"/>
          <a:ext cx="9036496" cy="6625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ttangolo 4"/>
          <p:cNvSpPr/>
          <p:nvPr/>
        </p:nvSpPr>
        <p:spPr bwMode="auto">
          <a:xfrm>
            <a:off x="2123728" y="1988840"/>
            <a:ext cx="914400" cy="914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388" tIns="45705" rIns="91388" bIns="45705" numCol="1" rtlCol="0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it-IT" dirty="0" smtClean="0">
              <a:solidFill>
                <a:srgbClr val="FFFFFF"/>
              </a:solidFill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4925" y="-100013"/>
            <a:ext cx="8893175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tabLst>
                <a:tab pos="5424488" algn="l"/>
              </a:tabLst>
              <a:defRPr/>
            </a:pPr>
            <a:r>
              <a:rPr kumimoji="0" lang="it-IT" altLang="it-IT" sz="2400" b="1" dirty="0">
                <a:solidFill>
                  <a:srgbClr val="FFFFFF"/>
                </a:solidFill>
              </a:rPr>
              <a:t>Distribuzione MM per Sede e Anno</a:t>
            </a:r>
            <a:r>
              <a:rPr kumimoji="0" lang="it-IT" altLang="it-IT" sz="2800" b="1" dirty="0">
                <a:solidFill>
                  <a:srgbClr val="FFFFFF"/>
                </a:solidFill>
              </a:rPr>
              <a:t>    </a:t>
            </a:r>
            <a:r>
              <a:rPr kumimoji="0" lang="it-IT" altLang="it-IT" sz="1700" b="1" dirty="0">
                <a:solidFill>
                  <a:srgbClr val="96969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</a:t>
            </a:r>
            <a:r>
              <a:rPr kumimoji="0" lang="it-IT" altLang="it-IT" sz="1700" b="1" dirty="0" err="1">
                <a:solidFill>
                  <a:srgbClr val="96969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inc</a:t>
            </a:r>
            <a:r>
              <a:rPr kumimoji="0" lang="it-IT" altLang="it-IT" sz="1700" b="1" dirty="0">
                <a:solidFill>
                  <a:srgbClr val="96969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</a:t>
            </a:r>
            <a:r>
              <a:rPr kumimoji="0" lang="it-IT" altLang="it-IT" sz="1700" b="1" dirty="0" smtClean="0">
                <a:solidFill>
                  <a:srgbClr val="96969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1996-2020 </a:t>
            </a:r>
            <a:r>
              <a:rPr kumimoji="0" lang="it-IT" altLang="it-IT" sz="1700" b="1" dirty="0">
                <a:solidFill>
                  <a:srgbClr val="96969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 </a:t>
            </a:r>
            <a:r>
              <a:rPr kumimoji="0" lang="it-IT" altLang="it-IT" sz="1700" b="1" dirty="0" smtClean="0">
                <a:solidFill>
                  <a:srgbClr val="96969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30 </a:t>
            </a:r>
            <a:r>
              <a:rPr kumimoji="0" lang="it-IT" altLang="it-IT" sz="1700" b="1" dirty="0" err="1" smtClean="0">
                <a:solidFill>
                  <a:srgbClr val="96969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sett</a:t>
            </a:r>
            <a:r>
              <a:rPr kumimoji="0" lang="it-IT" altLang="it-IT" sz="1700" b="1" dirty="0" smtClean="0">
                <a:solidFill>
                  <a:srgbClr val="96969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2020)</a:t>
            </a:r>
            <a:endParaRPr kumimoji="0" lang="it-IT" altLang="it-IT" sz="1700" b="1" dirty="0">
              <a:solidFill>
                <a:srgbClr val="96969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971600" y="563777"/>
            <a:ext cx="314987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1" dirty="0">
                <a:solidFill>
                  <a:srgbClr val="FFFFFF"/>
                </a:solidFill>
              </a:rPr>
              <a:t>Pleura   </a:t>
            </a:r>
            <a:r>
              <a:rPr lang="it-IT" sz="1800" b="1" dirty="0" smtClean="0">
                <a:solidFill>
                  <a:srgbClr val="FFFFFF"/>
                </a:solidFill>
              </a:rPr>
              <a:t>  </a:t>
            </a:r>
            <a:r>
              <a:rPr lang="it-IT" sz="1800" b="1" dirty="0">
                <a:solidFill>
                  <a:srgbClr val="FFFFFF"/>
                </a:solidFill>
              </a:rPr>
              <a:t>2.747  91,6%</a:t>
            </a:r>
          </a:p>
          <a:p>
            <a:r>
              <a:rPr lang="it-IT" sz="1800" b="1" dirty="0">
                <a:solidFill>
                  <a:srgbClr val="FF00FF"/>
                </a:solidFill>
              </a:rPr>
              <a:t>Peritoneo  224    7,5%</a:t>
            </a:r>
          </a:p>
          <a:p>
            <a:r>
              <a:rPr lang="it-IT" sz="1800" b="1" dirty="0">
                <a:solidFill>
                  <a:srgbClr val="FFFF00"/>
                </a:solidFill>
              </a:rPr>
              <a:t>Pericardio    </a:t>
            </a:r>
            <a:r>
              <a:rPr lang="it-IT" sz="1800" b="1" dirty="0" smtClean="0">
                <a:solidFill>
                  <a:srgbClr val="FFFF00"/>
                </a:solidFill>
              </a:rPr>
              <a:t> 9    </a:t>
            </a:r>
            <a:r>
              <a:rPr lang="it-IT" sz="1800" b="1" dirty="0">
                <a:solidFill>
                  <a:srgbClr val="FFFF00"/>
                </a:solidFill>
              </a:rPr>
              <a:t>0,3%</a:t>
            </a:r>
          </a:p>
          <a:p>
            <a:r>
              <a:rPr lang="it-IT" sz="1800" b="1" dirty="0">
                <a:solidFill>
                  <a:srgbClr val="FFC000"/>
                </a:solidFill>
              </a:rPr>
              <a:t>Testicolo     17    0,6%</a:t>
            </a:r>
          </a:p>
          <a:p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 rot="16200000">
            <a:off x="-411547" y="2844235"/>
            <a:ext cx="1438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smtClean="0">
                <a:solidFill>
                  <a:srgbClr val="FFFFFF"/>
                </a:solidFill>
              </a:rPr>
              <a:t>Casi 2.997</a:t>
            </a:r>
            <a:endParaRPr lang="it-IT" sz="20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27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CC3CBF-9183-4331-B6BE-1B1B663EFE10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graphicFrame>
        <p:nvGraphicFramePr>
          <p:cNvPr id="3" name="Grafico 2"/>
          <p:cNvGraphicFramePr/>
          <p:nvPr>
            <p:extLst>
              <p:ext uri="{D42A27DB-BD31-4B8C-83A1-F6EECF244321}">
                <p14:modId xmlns:p14="http://schemas.microsoft.com/office/powerpoint/2010/main" val="2546127599"/>
              </p:ext>
            </p:extLst>
          </p:nvPr>
        </p:nvGraphicFramePr>
        <p:xfrm>
          <a:off x="0" y="468312"/>
          <a:ext cx="9144000" cy="6389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AutoShape 10"/>
          <p:cNvSpPr>
            <a:spLocks noChangeArrowheads="1"/>
          </p:cNvSpPr>
          <p:nvPr/>
        </p:nvSpPr>
        <p:spPr bwMode="auto">
          <a:xfrm>
            <a:off x="4211959" y="548680"/>
            <a:ext cx="4608513" cy="715800"/>
          </a:xfrm>
          <a:prstGeom prst="roundRect">
            <a:avLst>
              <a:gd name="adj" fmla="val 16657"/>
            </a:avLst>
          </a:prstGeom>
          <a:gradFill rotWithShape="0">
            <a:gsLst>
              <a:gs pos="0">
                <a:srgbClr val="0066FF"/>
              </a:gs>
              <a:gs pos="50000">
                <a:srgbClr val="002F76"/>
              </a:gs>
              <a:gs pos="100000">
                <a:srgbClr val="0066FF"/>
              </a:gs>
            </a:gsLst>
            <a:lin ang="2700000" scaled="1"/>
          </a:gradFill>
          <a:ln w="12700">
            <a:solidFill>
              <a:srgbClr val="99CCFF"/>
            </a:solidFill>
            <a:round/>
            <a:headEnd/>
            <a:tailEnd/>
          </a:ln>
        </p:spPr>
        <p:txBody>
          <a:bodyPr wrap="square" lIns="18000" tIns="46038" rIns="18000" bIns="46038">
            <a:spAutoFit/>
          </a:bodyPr>
          <a:lstStyle/>
          <a:p>
            <a:pPr eaLnBrk="0" hangingPunct="0"/>
            <a:r>
              <a:rPr kumimoji="0" lang="pt-BR" altLang="it-IT" sz="1800" b="1" dirty="0">
                <a:solidFill>
                  <a:srgbClr val="FFFFFF"/>
                </a:solidFill>
              </a:rPr>
              <a:t>InforMo </a:t>
            </a:r>
            <a:r>
              <a:rPr kumimoji="0" lang="pt-BR" altLang="it-IT" sz="1800" b="1" dirty="0">
                <a:solidFill>
                  <a:srgbClr val="99CCFF"/>
                </a:solidFill>
              </a:rPr>
              <a:t>n= </a:t>
            </a:r>
            <a:r>
              <a:rPr kumimoji="0" lang="it-IT" altLang="it-IT" sz="1800" b="1" dirty="0">
                <a:solidFill>
                  <a:srgbClr val="99CCFF"/>
                </a:solidFill>
              </a:rPr>
              <a:t>3</a:t>
            </a:r>
            <a:r>
              <a:rPr kumimoji="0" lang="pt-BR" altLang="it-IT" sz="1800" b="1" dirty="0">
                <a:solidFill>
                  <a:srgbClr val="99CCFF"/>
                </a:solidFill>
              </a:rPr>
              <a:t>.</a:t>
            </a:r>
            <a:r>
              <a:rPr kumimoji="0" lang="it-IT" altLang="it-IT" sz="1800" b="1" dirty="0">
                <a:solidFill>
                  <a:srgbClr val="99CCFF"/>
                </a:solidFill>
              </a:rPr>
              <a:t>209</a:t>
            </a:r>
            <a:r>
              <a:rPr kumimoji="0" lang="pt-BR" altLang="it-IT" sz="1800" b="1" dirty="0">
                <a:solidFill>
                  <a:srgbClr val="99CCFF"/>
                </a:solidFill>
              </a:rPr>
              <a:t>   </a:t>
            </a:r>
            <a:r>
              <a:rPr kumimoji="0" lang="pt-BR" altLang="it-IT" sz="1800" b="1" dirty="0">
                <a:solidFill>
                  <a:srgbClr val="FFFF00"/>
                </a:solidFill>
              </a:rPr>
              <a:t>(- </a:t>
            </a:r>
            <a:r>
              <a:rPr kumimoji="0" lang="it-IT" altLang="it-IT" sz="1800" b="1" dirty="0">
                <a:solidFill>
                  <a:srgbClr val="FFFF00"/>
                </a:solidFill>
              </a:rPr>
              <a:t>23</a:t>
            </a:r>
            <a:r>
              <a:rPr kumimoji="0" lang="pt-BR" altLang="it-IT" sz="1800" b="1" dirty="0">
                <a:solidFill>
                  <a:srgbClr val="FFFF00"/>
                </a:solidFill>
              </a:rPr>
              <a:t>,</a:t>
            </a:r>
            <a:r>
              <a:rPr kumimoji="0" lang="it-IT" altLang="it-IT" sz="1800" b="1" dirty="0">
                <a:solidFill>
                  <a:srgbClr val="FFFF00"/>
                </a:solidFill>
              </a:rPr>
              <a:t>9</a:t>
            </a:r>
            <a:r>
              <a:rPr kumimoji="0" lang="pt-BR" altLang="it-IT" sz="1800" b="1" dirty="0">
                <a:solidFill>
                  <a:srgbClr val="FFFF00"/>
                </a:solidFill>
              </a:rPr>
              <a:t>%,    </a:t>
            </a:r>
            <a:r>
              <a:rPr kumimoji="0" lang="pt-BR" altLang="it-IT" sz="1600" b="1" i="1" dirty="0">
                <a:solidFill>
                  <a:srgbClr val="FFFF00"/>
                </a:solidFill>
              </a:rPr>
              <a:t>2018 vs 1996</a:t>
            </a:r>
            <a:r>
              <a:rPr kumimoji="0" lang="pt-BR" altLang="it-IT" sz="1800" b="1" dirty="0">
                <a:solidFill>
                  <a:srgbClr val="FFFF00"/>
                </a:solidFill>
              </a:rPr>
              <a:t>)</a:t>
            </a:r>
          </a:p>
          <a:p>
            <a:pPr eaLnBrk="0" hangingPunct="0"/>
            <a:r>
              <a:rPr kumimoji="0" lang="pt-BR" altLang="it-IT" sz="1800" b="1" dirty="0">
                <a:solidFill>
                  <a:srgbClr val="FF00FF"/>
                </a:solidFill>
              </a:rPr>
              <a:t>MM</a:t>
            </a:r>
            <a:r>
              <a:rPr kumimoji="0" lang="pt-BR" altLang="it-IT" sz="1800" b="1" dirty="0">
                <a:solidFill>
                  <a:srgbClr val="FFFFFF"/>
                </a:solidFill>
              </a:rPr>
              <a:t>         n= 2.</a:t>
            </a:r>
            <a:r>
              <a:rPr kumimoji="0" lang="it-IT" altLang="it-IT" sz="1800" b="1" dirty="0">
                <a:solidFill>
                  <a:srgbClr val="FFFFFF"/>
                </a:solidFill>
              </a:rPr>
              <a:t>384</a:t>
            </a:r>
            <a:r>
              <a:rPr kumimoji="0" lang="pt-BR" altLang="it-IT" sz="1800" b="1" dirty="0">
                <a:solidFill>
                  <a:srgbClr val="FFFFFF"/>
                </a:solidFill>
              </a:rPr>
              <a:t>  </a:t>
            </a:r>
            <a:r>
              <a:rPr kumimoji="0" lang="pt-BR" altLang="it-IT" sz="1800" b="1" dirty="0">
                <a:solidFill>
                  <a:srgbClr val="FFFF00"/>
                </a:solidFill>
              </a:rPr>
              <a:t>(+ 1</a:t>
            </a:r>
            <a:r>
              <a:rPr kumimoji="0" lang="it-IT" altLang="it-IT" sz="1800" b="1" dirty="0">
                <a:solidFill>
                  <a:srgbClr val="FFFF00"/>
                </a:solidFill>
              </a:rPr>
              <a:t>04</a:t>
            </a:r>
            <a:r>
              <a:rPr kumimoji="0" lang="pt-BR" altLang="it-IT" sz="1800" b="1" dirty="0">
                <a:solidFill>
                  <a:srgbClr val="FFFF00"/>
                </a:solidFill>
              </a:rPr>
              <a:t>,1%, </a:t>
            </a:r>
            <a:r>
              <a:rPr kumimoji="0" lang="pt-BR" altLang="it-IT" sz="1600" b="1" i="1" dirty="0">
                <a:solidFill>
                  <a:srgbClr val="FFFF00"/>
                </a:solidFill>
              </a:rPr>
              <a:t>2018 vs 1996</a:t>
            </a:r>
            <a:r>
              <a:rPr kumimoji="0" lang="pt-BR" altLang="it-IT" sz="1800" b="1" dirty="0" smtClean="0">
                <a:solidFill>
                  <a:srgbClr val="FFFF00"/>
                </a:solidFill>
              </a:rPr>
              <a:t>)</a:t>
            </a:r>
            <a:r>
              <a:rPr kumimoji="0" lang="pt-BR" altLang="it-IT" sz="1800" b="1" dirty="0" smtClean="0">
                <a:solidFill>
                  <a:srgbClr val="FFFFFF"/>
                </a:solidFill>
              </a:rPr>
              <a:t> </a:t>
            </a:r>
            <a:endParaRPr lang="it-IT" altLang="it-IT" sz="2000" b="1" dirty="0">
              <a:solidFill>
                <a:srgbClr val="FFFF66"/>
              </a:solidFill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0" y="138112"/>
            <a:ext cx="9145588" cy="330201"/>
          </a:xfrm>
          <a:prstGeom prst="roundRect">
            <a:avLst>
              <a:gd name="adj" fmla="val 16630"/>
            </a:avLst>
          </a:prstGeom>
          <a:solidFill>
            <a:srgbClr val="CCFF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 lIns="36000" tIns="0" rIns="36000" bIns="0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it-IT" altLang="it-IT" sz="2100" b="1" dirty="0">
                <a:solidFill>
                  <a:srgbClr val="FF00FF"/>
                </a:solidFill>
              </a:rPr>
              <a:t>LETALITÀ danni da lavoro RE-R: </a:t>
            </a:r>
            <a:r>
              <a:rPr kumimoji="0" lang="it-IT" altLang="it-IT" sz="2100" b="1" dirty="0">
                <a:solidFill>
                  <a:srgbClr val="FF00FF"/>
                </a:solidFill>
              </a:rPr>
              <a:t>incidenza Infortuni Mortali e MM</a:t>
            </a:r>
            <a:r>
              <a:rPr lang="it-IT" altLang="it-IT" sz="2100" b="1" dirty="0">
                <a:solidFill>
                  <a:srgbClr val="FF00FF"/>
                </a:solidFill>
              </a:rPr>
              <a:t> </a:t>
            </a: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076056" y="5133181"/>
            <a:ext cx="3387725" cy="677863"/>
          </a:xfrm>
          <a:prstGeom prst="roundRect">
            <a:avLst>
              <a:gd name="adj" fmla="val 16657"/>
            </a:avLst>
          </a:prstGeom>
          <a:gradFill rotWithShape="0">
            <a:gsLst>
              <a:gs pos="0">
                <a:srgbClr val="0066FF"/>
              </a:gs>
              <a:gs pos="50000">
                <a:srgbClr val="002F76"/>
              </a:gs>
              <a:gs pos="100000">
                <a:srgbClr val="0066FF"/>
              </a:gs>
            </a:gsLst>
            <a:lin ang="2700000" scaled="1"/>
          </a:gradFill>
          <a:ln w="12700">
            <a:solidFill>
              <a:srgbClr val="99CCFF"/>
            </a:solidFill>
            <a:round/>
            <a:headEnd/>
            <a:tailEnd/>
          </a:ln>
        </p:spPr>
        <p:txBody>
          <a:bodyPr lIns="53975" tIns="46038" rIns="53975" bIns="46038">
            <a:spAutoFit/>
          </a:bodyPr>
          <a:lstStyle/>
          <a:p>
            <a:pPr eaLnBrk="0" hangingPunct="0"/>
            <a:r>
              <a:rPr kumimoji="0" lang="it-IT" altLang="it-IT" sz="1700" b="1" i="1">
                <a:solidFill>
                  <a:srgbClr val="FFFF00"/>
                </a:solidFill>
              </a:rPr>
              <a:t>Per ogni infortunio mortale, 8 decessi per MP: stime OMS</a:t>
            </a:r>
            <a:endParaRPr kumimoji="0" lang="it-IT" altLang="it-IT" sz="17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83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6" grpId="1" animBg="1"/>
      <p:bldP spid="6" grpId="2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3586" name="Object 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9791283"/>
              </p:ext>
            </p:extLst>
          </p:nvPr>
        </p:nvGraphicFramePr>
        <p:xfrm>
          <a:off x="127000" y="647700"/>
          <a:ext cx="9055100" cy="637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484" name="Document" r:id="rId4" imgW="8938536" imgH="6285504" progId="Word.Document.8">
                  <p:embed/>
                </p:oleObj>
              </mc:Choice>
              <mc:Fallback>
                <p:oleObj name="Document" r:id="rId4" imgW="8938536" imgH="6285504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00" y="647700"/>
                        <a:ext cx="9055100" cy="637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3587" name="Rectangle 3"/>
          <p:cNvSpPr>
            <a:spLocks noChangeArrowheads="1"/>
          </p:cNvSpPr>
          <p:nvPr/>
        </p:nvSpPr>
        <p:spPr bwMode="auto">
          <a:xfrm>
            <a:off x="0" y="-26988"/>
            <a:ext cx="9144000" cy="76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tabLst>
                <a:tab pos="5424488" algn="l"/>
              </a:tabLst>
              <a:defRPr/>
            </a:pPr>
            <a:r>
              <a:rPr kumimoji="0" lang="it-IT" altLang="it-IT" sz="2800" b="1" dirty="0">
                <a:solidFill>
                  <a:srgbClr val="FFFFFF"/>
                </a:solidFill>
                <a:latin typeface="Arial Narrow" pitchFamily="34" charset="0"/>
              </a:rPr>
              <a:t>Distribuzione per Sede, Genere ed Età </a:t>
            </a:r>
            <a:r>
              <a:rPr kumimoji="0" lang="it-IT" altLang="it-IT" sz="1700" b="1" dirty="0">
                <a:solidFill>
                  <a:srgbClr val="B2B2B2"/>
                </a:solidFill>
              </a:rPr>
              <a:t>(</a:t>
            </a:r>
            <a:r>
              <a:rPr kumimoji="0" lang="it-IT" altLang="it-IT" sz="1700" b="1" dirty="0" err="1">
                <a:solidFill>
                  <a:srgbClr val="96969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inc</a:t>
            </a:r>
            <a:r>
              <a:rPr kumimoji="0" lang="it-IT" altLang="it-IT" sz="1700" b="1" dirty="0">
                <a:solidFill>
                  <a:srgbClr val="96969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</a:t>
            </a:r>
            <a:r>
              <a:rPr kumimoji="0" lang="it-IT" altLang="it-IT" sz="1700" b="1" dirty="0" smtClean="0">
                <a:solidFill>
                  <a:srgbClr val="96969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1996-20 </a:t>
            </a:r>
            <a:r>
              <a:rPr kumimoji="0" lang="it-IT" altLang="it-IT" sz="1700" b="1" dirty="0">
                <a:solidFill>
                  <a:srgbClr val="96969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 </a:t>
            </a:r>
            <a:r>
              <a:rPr lang="it-IT" altLang="it-IT" sz="1700" b="1" dirty="0" smtClean="0">
                <a:solidFill>
                  <a:srgbClr val="969696"/>
                </a:solidFill>
              </a:rPr>
              <a:t>30 </a:t>
            </a:r>
            <a:r>
              <a:rPr lang="it-IT" altLang="it-IT" sz="1700" b="1" dirty="0" err="1" smtClean="0">
                <a:solidFill>
                  <a:srgbClr val="969696"/>
                </a:solidFill>
              </a:rPr>
              <a:t>giu</a:t>
            </a:r>
            <a:r>
              <a:rPr lang="it-IT" altLang="it-IT" sz="1700" b="1" dirty="0" smtClean="0">
                <a:solidFill>
                  <a:srgbClr val="969696"/>
                </a:solidFill>
              </a:rPr>
              <a:t> </a:t>
            </a:r>
            <a:r>
              <a:rPr kumimoji="0" lang="it-IT" altLang="it-IT" sz="1700" b="1" dirty="0" smtClean="0">
                <a:solidFill>
                  <a:srgbClr val="96969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2020)</a:t>
            </a:r>
            <a:r>
              <a:rPr kumimoji="0" lang="it-IT" altLang="it-IT" sz="3200" b="1" dirty="0" smtClean="0">
                <a:solidFill>
                  <a:srgbClr val="0000FF"/>
                </a:solidFill>
                <a:latin typeface="Arial Narrow" pitchFamily="34" charset="0"/>
              </a:rPr>
              <a:t> </a:t>
            </a:r>
            <a:endParaRPr kumimoji="0" lang="it-IT" altLang="it-IT" sz="3200" b="1" dirty="0">
              <a:solidFill>
                <a:srgbClr val="0000FF"/>
              </a:solidFill>
              <a:latin typeface="Arial Narrow" pitchFamily="34" charset="0"/>
            </a:endParaRPr>
          </a:p>
        </p:txBody>
      </p:sp>
      <p:sp>
        <p:nvSpPr>
          <p:cNvPr id="1034836" name="AutoShape 596"/>
          <p:cNvSpPr>
            <a:spLocks noChangeArrowheads="1"/>
          </p:cNvSpPr>
          <p:nvPr/>
        </p:nvSpPr>
        <p:spPr bwMode="auto">
          <a:xfrm>
            <a:off x="684213" y="5734050"/>
            <a:ext cx="7729537" cy="914400"/>
          </a:xfrm>
          <a:prstGeom prst="roundRect">
            <a:avLst>
              <a:gd name="adj" fmla="val 16657"/>
            </a:avLst>
          </a:prstGeom>
          <a:gradFill rotWithShape="0">
            <a:gsLst>
              <a:gs pos="0">
                <a:srgbClr val="0066FF"/>
              </a:gs>
              <a:gs pos="50000">
                <a:srgbClr val="002F76"/>
              </a:gs>
              <a:gs pos="100000">
                <a:srgbClr val="0066FF"/>
              </a:gs>
            </a:gsLst>
            <a:lin ang="2700000" scaled="1"/>
          </a:gradFill>
          <a:ln w="12700">
            <a:solidFill>
              <a:srgbClr val="99CCFF"/>
            </a:solidFill>
            <a:round/>
            <a:headEnd/>
            <a:tailEnd/>
          </a:ln>
        </p:spPr>
        <p:txBody>
          <a:bodyPr lIns="53975" tIns="46038" rIns="53975" bIns="46038">
            <a:spAutoFit/>
          </a:bodyPr>
          <a:lstStyle/>
          <a:p>
            <a:pPr eaLnBrk="0" hangingPunct="0"/>
            <a:r>
              <a:rPr lang="it-IT" altLang="it-IT" sz="2200" b="1">
                <a:solidFill>
                  <a:srgbClr val="FFFFFF"/>
                </a:solidFill>
              </a:rPr>
              <a:t>RE-R:</a:t>
            </a:r>
            <a:r>
              <a:rPr lang="it-IT" altLang="it-IT" sz="2400" b="1">
                <a:solidFill>
                  <a:srgbClr val="FFFFFF"/>
                </a:solidFill>
              </a:rPr>
              <a:t>		    77,4% &gt; 64 aa;   1,6% &lt;45 aa</a:t>
            </a:r>
          </a:p>
          <a:p>
            <a:pPr eaLnBrk="0" hangingPunct="0"/>
            <a:r>
              <a:rPr lang="it-IT" altLang="it-IT" sz="2200" b="1">
                <a:solidFill>
                  <a:srgbClr val="FFFF00"/>
                </a:solidFill>
              </a:rPr>
              <a:t>ReNaM ’93-’15:</a:t>
            </a:r>
            <a:r>
              <a:rPr lang="it-IT" altLang="it-IT" sz="2400" b="1">
                <a:solidFill>
                  <a:srgbClr val="FFFF00"/>
                </a:solidFill>
                <a:latin typeface="Times New Roman" pitchFamily="18" charset="0"/>
              </a:rPr>
              <a:t>   </a:t>
            </a:r>
            <a:r>
              <a:rPr lang="it-IT" altLang="it-IT" sz="2400" b="1">
                <a:solidFill>
                  <a:srgbClr val="FFFFFF"/>
                </a:solidFill>
              </a:rPr>
              <a:t>71,9% &gt; 64 aa;   1,8% &lt;45 aa</a:t>
            </a:r>
          </a:p>
        </p:txBody>
      </p:sp>
    </p:spTree>
    <p:extLst>
      <p:ext uri="{BB962C8B-B14F-4D97-AF65-F5344CB8AC3E}">
        <p14:creationId xmlns:p14="http://schemas.microsoft.com/office/powerpoint/2010/main" val="75310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3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23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87" grpId="0"/>
      <p:bldP spid="1034836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66" name="Segnaposto numero diapositiva 3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fld id="{47C32E70-B192-416A-A55D-98804294AC49}" type="slidenum">
              <a:rPr lang="en-US" altLang="it-IT" sz="1400">
                <a:solidFill>
                  <a:srgbClr val="FFFFFF"/>
                </a:solidFill>
                <a:latin typeface="Times New Roman" pitchFamily="18" charset="0"/>
              </a:rPr>
              <a:pPr algn="r" eaLnBrk="0" hangingPunct="0"/>
              <a:t>22</a:t>
            </a:fld>
            <a:endParaRPr lang="en-US" altLang="it-IT" sz="1400">
              <a:solidFill>
                <a:srgbClr val="FFFFFF"/>
              </a:solidFill>
              <a:latin typeface="Times New Roman" pitchFamily="18" charset="0"/>
            </a:endParaRPr>
          </a:p>
        </p:txBody>
      </p:sp>
      <p:graphicFrame>
        <p:nvGraphicFramePr>
          <p:cNvPr id="1072130" name="Object 8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1481640"/>
              </p:ext>
            </p:extLst>
          </p:nvPr>
        </p:nvGraphicFramePr>
        <p:xfrm>
          <a:off x="0" y="622300"/>
          <a:ext cx="8991600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08" name="Document" r:id="rId4" imgW="10387758" imgH="5977555" progId="Word.Document.8">
                  <p:embed/>
                </p:oleObj>
              </mc:Choice>
              <mc:Fallback>
                <p:oleObj name="Document" r:id="rId4" imgW="10387758" imgH="5977555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22300"/>
                        <a:ext cx="8991600" cy="518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2134" name="AutoShape 6"/>
          <p:cNvSpPr>
            <a:spLocks noChangeArrowheads="1"/>
          </p:cNvSpPr>
          <p:nvPr/>
        </p:nvSpPr>
        <p:spPr bwMode="auto">
          <a:xfrm>
            <a:off x="4259263" y="3716338"/>
            <a:ext cx="3913187" cy="2980806"/>
          </a:xfrm>
          <a:prstGeom prst="roundRect">
            <a:avLst>
              <a:gd name="adj" fmla="val 16657"/>
            </a:avLst>
          </a:prstGeom>
          <a:gradFill rotWithShape="0">
            <a:gsLst>
              <a:gs pos="0">
                <a:srgbClr val="0066FF"/>
              </a:gs>
              <a:gs pos="50000">
                <a:srgbClr val="002F76"/>
              </a:gs>
              <a:gs pos="100000">
                <a:srgbClr val="0066FF"/>
              </a:gs>
            </a:gsLst>
            <a:lin ang="2700000" scaled="1"/>
          </a:gradFill>
          <a:ln w="12700">
            <a:solidFill>
              <a:srgbClr val="99CCFF"/>
            </a:solidFill>
            <a:round/>
            <a:headEnd/>
            <a:tailEnd/>
          </a:ln>
        </p:spPr>
        <p:txBody>
          <a:bodyPr lIns="36000" tIns="36000" rIns="36000" bIns="36000">
            <a:spAutoFit/>
          </a:bodyPr>
          <a:lstStyle/>
          <a:p>
            <a:pPr algn="ctr" eaLnBrk="0" hangingPunct="0"/>
            <a:r>
              <a:rPr lang="it-IT" altLang="it-IT" sz="2400" b="1" dirty="0">
                <a:solidFill>
                  <a:srgbClr val="FFFF00"/>
                </a:solidFill>
              </a:rPr>
              <a:t>Modalità diagnosi MM </a:t>
            </a:r>
          </a:p>
          <a:p>
            <a:pPr algn="ctr" eaLnBrk="0" hangingPunct="0"/>
            <a:r>
              <a:rPr lang="it-IT" altLang="it-IT" sz="2000" b="1" dirty="0" err="1">
                <a:solidFill>
                  <a:srgbClr val="FFFF00"/>
                </a:solidFill>
              </a:rPr>
              <a:t>inc</a:t>
            </a:r>
            <a:r>
              <a:rPr lang="it-IT" altLang="it-IT" sz="2000" b="1" dirty="0">
                <a:solidFill>
                  <a:srgbClr val="FFFF00"/>
                </a:solidFill>
              </a:rPr>
              <a:t>. RE-R</a:t>
            </a:r>
            <a:r>
              <a:rPr lang="it-IT" altLang="it-IT" sz="2400" b="1" dirty="0">
                <a:solidFill>
                  <a:srgbClr val="FFFF00"/>
                </a:solidFill>
              </a:rPr>
              <a:t> </a:t>
            </a:r>
            <a:r>
              <a:rPr lang="it-IT" altLang="it-IT" sz="2000" b="1" dirty="0">
                <a:solidFill>
                  <a:srgbClr val="FFFFFF"/>
                </a:solidFill>
              </a:rPr>
              <a:t>(n </a:t>
            </a:r>
            <a:r>
              <a:rPr lang="it-IT" altLang="it-IT" sz="2000" b="1" dirty="0" smtClean="0">
                <a:solidFill>
                  <a:srgbClr val="FFFFFF"/>
                </a:solidFill>
              </a:rPr>
              <a:t>2.961</a:t>
            </a:r>
            <a:r>
              <a:rPr lang="it-IT" altLang="it-IT" sz="2000" b="1" dirty="0" smtClean="0">
                <a:solidFill>
                  <a:srgbClr val="FFFFFF"/>
                </a:solidFill>
                <a:hlinkClick r:id="rId6" action="ppaction://hlinkfile"/>
              </a:rPr>
              <a:t>)</a:t>
            </a:r>
            <a:endParaRPr lang="it-IT" altLang="it-IT" sz="2000" b="1" dirty="0">
              <a:solidFill>
                <a:srgbClr val="FFFFFF"/>
              </a:solidFill>
            </a:endParaRPr>
          </a:p>
          <a:p>
            <a:pPr eaLnBrk="0" hangingPunct="0">
              <a:lnSpc>
                <a:spcPct val="30000"/>
              </a:lnSpc>
              <a:spcBef>
                <a:spcPct val="50000"/>
              </a:spcBef>
            </a:pPr>
            <a:r>
              <a:rPr kumimoji="0" lang="it-IT" altLang="it-IT" sz="2600" b="1" i="1" dirty="0">
                <a:solidFill>
                  <a:srgbClr val="FF00FF"/>
                </a:solidFill>
              </a:rPr>
              <a:t>istologica    </a:t>
            </a:r>
            <a:r>
              <a:rPr kumimoji="0" lang="it-IT" altLang="it-IT" sz="2600" b="1" i="1" dirty="0" smtClean="0">
                <a:solidFill>
                  <a:srgbClr val="FF00FF"/>
                </a:solidFill>
              </a:rPr>
              <a:t>88.2%</a:t>
            </a:r>
            <a:endParaRPr kumimoji="0" lang="it-IT" altLang="it-IT" sz="2600" b="1" i="1" dirty="0">
              <a:solidFill>
                <a:srgbClr val="FF00FF"/>
              </a:solidFill>
            </a:endParaRPr>
          </a:p>
          <a:p>
            <a:pPr eaLnBrk="0" hangingPunct="0">
              <a:lnSpc>
                <a:spcPct val="30000"/>
              </a:lnSpc>
              <a:spcBef>
                <a:spcPct val="50000"/>
              </a:spcBef>
            </a:pPr>
            <a:r>
              <a:rPr kumimoji="0" lang="it-IT" altLang="it-IT" sz="2600" b="1" i="1" dirty="0">
                <a:solidFill>
                  <a:srgbClr val="FF00FF"/>
                </a:solidFill>
              </a:rPr>
              <a:t>citologica      </a:t>
            </a:r>
            <a:r>
              <a:rPr kumimoji="0" lang="it-IT" altLang="it-IT" sz="2600" b="1" i="1" dirty="0" smtClean="0">
                <a:solidFill>
                  <a:srgbClr val="FF00FF"/>
                </a:solidFill>
              </a:rPr>
              <a:t>2.6%</a:t>
            </a:r>
            <a:endParaRPr kumimoji="0" lang="it-IT" altLang="it-IT" sz="2600" b="1" i="1" dirty="0">
              <a:solidFill>
                <a:srgbClr val="FF00FF"/>
              </a:solidFill>
            </a:endParaRPr>
          </a:p>
          <a:p>
            <a:pPr eaLnBrk="0" hangingPunct="0">
              <a:lnSpc>
                <a:spcPct val="30000"/>
              </a:lnSpc>
              <a:spcBef>
                <a:spcPct val="50000"/>
              </a:spcBef>
            </a:pPr>
            <a:r>
              <a:rPr kumimoji="0" lang="it-IT" altLang="it-IT" sz="2600" b="1" i="1" dirty="0">
                <a:solidFill>
                  <a:srgbClr val="FFFF00"/>
                </a:solidFill>
              </a:rPr>
              <a:t>totale           </a:t>
            </a:r>
            <a:r>
              <a:rPr kumimoji="0" lang="it-IT" altLang="it-IT" sz="2600" b="1" i="1" dirty="0" smtClean="0">
                <a:solidFill>
                  <a:srgbClr val="FFFF00"/>
                </a:solidFill>
              </a:rPr>
              <a:t>90.8</a:t>
            </a:r>
            <a:r>
              <a:rPr kumimoji="0" lang="it-IT" altLang="it-IT" sz="2600" b="1" i="1" dirty="0">
                <a:solidFill>
                  <a:srgbClr val="FFFF00"/>
                </a:solidFill>
              </a:rPr>
              <a:t>%</a:t>
            </a:r>
          </a:p>
          <a:p>
            <a:pPr eaLnBrk="0" hangingPunct="0"/>
            <a:endParaRPr lang="it-IT" altLang="it-IT" sz="1400" b="1" dirty="0">
              <a:solidFill>
                <a:srgbClr val="FFFF00"/>
              </a:solidFill>
            </a:endParaRPr>
          </a:p>
          <a:p>
            <a:pPr eaLnBrk="0" hangingPunct="0"/>
            <a:r>
              <a:rPr lang="it-IT" altLang="it-IT" sz="2000" b="1" dirty="0" err="1">
                <a:solidFill>
                  <a:srgbClr val="FFFF00"/>
                </a:solidFill>
              </a:rPr>
              <a:t>Inc</a:t>
            </a:r>
            <a:r>
              <a:rPr lang="it-IT" altLang="it-IT" sz="2000" b="1" dirty="0">
                <a:solidFill>
                  <a:srgbClr val="FFFF00"/>
                </a:solidFill>
              </a:rPr>
              <a:t>. </a:t>
            </a:r>
            <a:r>
              <a:rPr lang="it-IT" altLang="it-IT" sz="2000" b="1" dirty="0" err="1">
                <a:solidFill>
                  <a:srgbClr val="FFFF00"/>
                </a:solidFill>
              </a:rPr>
              <a:t>ReNaM</a:t>
            </a:r>
            <a:r>
              <a:rPr lang="it-IT" altLang="it-IT" sz="2400" b="1" dirty="0">
                <a:solidFill>
                  <a:srgbClr val="FFFF00"/>
                </a:solidFill>
              </a:rPr>
              <a:t> </a:t>
            </a:r>
            <a:r>
              <a:rPr lang="it-IT" altLang="it-IT" sz="2000" b="1" dirty="0">
                <a:solidFill>
                  <a:srgbClr val="FFFFFF"/>
                </a:solidFill>
              </a:rPr>
              <a:t>(n 27.356</a:t>
            </a:r>
            <a:r>
              <a:rPr lang="it-IT" altLang="it-IT" sz="2000" b="1" dirty="0">
                <a:solidFill>
                  <a:srgbClr val="FFFFFF"/>
                </a:solidFill>
                <a:hlinkClick r:id="rId6" action="ppaction://hlinkfile"/>
              </a:rPr>
              <a:t>)</a:t>
            </a:r>
            <a:endParaRPr lang="it-IT" altLang="it-IT" sz="2000" b="1" dirty="0">
              <a:solidFill>
                <a:srgbClr val="FFFFFF"/>
              </a:solidFill>
            </a:endParaRPr>
          </a:p>
          <a:p>
            <a:pPr algn="ctr" eaLnBrk="0" hangingPunct="0">
              <a:lnSpc>
                <a:spcPct val="30000"/>
              </a:lnSpc>
              <a:spcBef>
                <a:spcPct val="50000"/>
              </a:spcBef>
            </a:pPr>
            <a:r>
              <a:rPr kumimoji="0" lang="it-IT" altLang="it-IT" sz="2400" b="1" i="1" dirty="0">
                <a:solidFill>
                  <a:srgbClr val="FFFFFF"/>
                </a:solidFill>
              </a:rPr>
              <a:t>Isto-citologica 89.7%</a:t>
            </a:r>
            <a:endParaRPr kumimoji="0" lang="it-IT" altLang="it-IT" sz="2400" b="1" i="1" dirty="0">
              <a:solidFill>
                <a:srgbClr val="FFFF00"/>
              </a:solidFill>
            </a:endParaRPr>
          </a:p>
        </p:txBody>
      </p:sp>
      <p:sp>
        <p:nvSpPr>
          <p:cNvPr id="97368" name="Rectangle 5"/>
          <p:cNvSpPr>
            <a:spLocks noGrp="1" noChangeArrowheads="1"/>
          </p:cNvSpPr>
          <p:nvPr/>
        </p:nvSpPr>
        <p:spPr bwMode="auto">
          <a:xfrm>
            <a:off x="180975" y="44450"/>
            <a:ext cx="8640763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10800" rIns="18000" bIns="10800"/>
          <a:lstStyle/>
          <a:p>
            <a:pPr algn="ctr" eaLnBrk="0" hangingPunct="0"/>
            <a:r>
              <a:rPr lang="it-IT" altLang="it-IT" sz="2600" b="1" dirty="0">
                <a:solidFill>
                  <a:srgbClr val="FFFFFF"/>
                </a:solidFill>
                <a:latin typeface="Arial Narrow" pitchFamily="34" charset="0"/>
              </a:rPr>
              <a:t>Distribuzione per</a:t>
            </a:r>
            <a:r>
              <a:rPr lang="it-IT" altLang="it-IT" sz="2800" b="1" dirty="0">
                <a:solidFill>
                  <a:srgbClr val="FFFFFF"/>
                </a:solidFill>
                <a:latin typeface="Arial Narrow" pitchFamily="34" charset="0"/>
              </a:rPr>
              <a:t> </a:t>
            </a:r>
            <a:r>
              <a:rPr lang="it-IT" altLang="it-IT" sz="2600" b="1" dirty="0">
                <a:solidFill>
                  <a:srgbClr val="FFFFFF"/>
                </a:solidFill>
                <a:latin typeface="Arial Narrow" pitchFamily="34" charset="0"/>
              </a:rPr>
              <a:t>Definizione DIAGNOSTICA</a:t>
            </a:r>
            <a:r>
              <a:rPr lang="it-IT" altLang="it-IT" sz="2800" b="1" dirty="0">
                <a:solidFill>
                  <a:srgbClr val="FFFFFF"/>
                </a:solidFill>
                <a:latin typeface="Arial Narrow" pitchFamily="34" charset="0"/>
              </a:rPr>
              <a:t>    </a:t>
            </a:r>
            <a:r>
              <a:rPr kumimoji="0" lang="it-IT" altLang="it-IT" sz="1600" b="1" dirty="0">
                <a:solidFill>
                  <a:srgbClr val="969696"/>
                </a:solidFill>
              </a:rPr>
              <a:t>(dati </a:t>
            </a:r>
            <a:r>
              <a:rPr kumimoji="0" lang="it-IT" altLang="it-IT" sz="1600" b="1" dirty="0" err="1">
                <a:solidFill>
                  <a:srgbClr val="969696"/>
                </a:solidFill>
              </a:rPr>
              <a:t>agg</a:t>
            </a:r>
            <a:r>
              <a:rPr kumimoji="0" lang="it-IT" altLang="it-IT" sz="1600" b="1" dirty="0">
                <a:solidFill>
                  <a:srgbClr val="969696"/>
                </a:solidFill>
              </a:rPr>
              <a:t>. al </a:t>
            </a:r>
            <a:r>
              <a:rPr kumimoji="0" lang="it-IT" altLang="it-IT" sz="1600" b="1" dirty="0" smtClean="0">
                <a:solidFill>
                  <a:srgbClr val="969696"/>
                </a:solidFill>
              </a:rPr>
              <a:t>30/06/20)</a:t>
            </a:r>
            <a:r>
              <a:rPr lang="it-IT" altLang="it-IT" sz="1600" b="1" dirty="0" smtClean="0">
                <a:solidFill>
                  <a:srgbClr val="FFFFFF"/>
                </a:solidFill>
              </a:rPr>
              <a:t> </a:t>
            </a:r>
            <a:endParaRPr lang="it-IT" altLang="it-IT" sz="1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74553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072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72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72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2134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69" name="Segnaposto numero diapositiva 3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fld id="{F1966A46-D05C-4961-9934-539FC6AF141F}" type="slidenum">
              <a:rPr lang="en-US" altLang="it-IT" sz="1400">
                <a:solidFill>
                  <a:srgbClr val="FFFFFF"/>
                </a:solidFill>
                <a:latin typeface="Times New Roman" pitchFamily="18" charset="0"/>
              </a:rPr>
              <a:pPr algn="r" eaLnBrk="0" hangingPunct="0"/>
              <a:t>23</a:t>
            </a:fld>
            <a:endParaRPr lang="en-US" altLang="it-IT" sz="1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39970" name="AutoShape 2"/>
          <p:cNvSpPr>
            <a:spLocks noChangeArrowheads="1"/>
          </p:cNvSpPr>
          <p:nvPr/>
        </p:nvSpPr>
        <p:spPr bwMode="auto">
          <a:xfrm>
            <a:off x="107950" y="1268413"/>
            <a:ext cx="8901113" cy="5159375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266700" eaLnBrk="0" hangingPunct="0">
              <a:spcBef>
                <a:spcPct val="50000"/>
              </a:spcBef>
              <a:buFont typeface="Wingdings" pitchFamily="2" charset="2"/>
              <a:buChar char="Ø"/>
            </a:pPr>
            <a:r>
              <a:rPr kumimoji="0" lang="it-IT" altLang="it-IT" sz="2000" b="1">
                <a:solidFill>
                  <a:srgbClr val="FFFFFF"/>
                </a:solidFill>
              </a:rPr>
              <a:t> Neoplasia</a:t>
            </a:r>
            <a:r>
              <a:rPr kumimoji="0" lang="it-IT" altLang="it-IT" sz="2000">
                <a:solidFill>
                  <a:srgbClr val="FFFFFF"/>
                </a:solidFill>
              </a:rPr>
              <a:t> del </a:t>
            </a:r>
            <a:r>
              <a:rPr kumimoji="0" lang="it-IT" altLang="it-IT" sz="2000" b="1">
                <a:solidFill>
                  <a:srgbClr val="FFFFFF"/>
                </a:solidFill>
              </a:rPr>
              <a:t>MESOTELIO: membrane sierose </a:t>
            </a:r>
          </a:p>
          <a:p>
            <a:pPr defTabSz="266700" eaLnBrk="0" hangingPunct="0">
              <a:spcBef>
                <a:spcPct val="50000"/>
              </a:spcBef>
            </a:pPr>
            <a:r>
              <a:rPr kumimoji="0" lang="it-IT" altLang="it-IT" sz="2200" b="1">
                <a:solidFill>
                  <a:srgbClr val="FFFF00"/>
                </a:solidFill>
              </a:rPr>
              <a:t>    Pleura, Peritoneo, Tunica vaginale testicolo, Pericardio</a:t>
            </a:r>
          </a:p>
          <a:p>
            <a:pPr defTabSz="266700" eaLnBrk="0" hangingPunct="0">
              <a:lnSpc>
                <a:spcPct val="50000"/>
              </a:lnSpc>
              <a:spcBef>
                <a:spcPct val="50000"/>
              </a:spcBef>
              <a:spcAft>
                <a:spcPct val="10000"/>
              </a:spcAft>
              <a:buFont typeface="Wingdings" pitchFamily="2" charset="2"/>
              <a:buNone/>
            </a:pPr>
            <a:endParaRPr lang="it-IT" altLang="it-IT" sz="800" b="1">
              <a:solidFill>
                <a:srgbClr val="FFFF66"/>
              </a:solidFill>
              <a:sym typeface="Wingdings" pitchFamily="2" charset="2"/>
            </a:endParaRPr>
          </a:p>
          <a:p>
            <a:pPr defTabSz="266700" eaLnBrk="0" hangingPunct="0">
              <a:lnSpc>
                <a:spcPct val="70000"/>
              </a:lnSpc>
              <a:spcBef>
                <a:spcPct val="50000"/>
              </a:spcBef>
              <a:spcAft>
                <a:spcPct val="10000"/>
              </a:spcAft>
              <a:buFont typeface="Wingdings" pitchFamily="2" charset="2"/>
              <a:buNone/>
            </a:pPr>
            <a:r>
              <a:rPr lang="it-IT" altLang="it-IT" sz="2600" b="1">
                <a:solidFill>
                  <a:srgbClr val="FFFF66"/>
                </a:solidFill>
                <a:sym typeface="Wingdings" pitchFamily="2" charset="2"/>
              </a:rPr>
              <a:t></a:t>
            </a:r>
            <a:r>
              <a:rPr kumimoji="0" lang="it-IT" altLang="it-IT">
                <a:solidFill>
                  <a:srgbClr val="FFFFFF"/>
                </a:solidFill>
              </a:rPr>
              <a:t> </a:t>
            </a:r>
            <a:r>
              <a:rPr kumimoji="0" lang="it-IT" altLang="it-IT" sz="2200">
                <a:solidFill>
                  <a:srgbClr val="FFFFFF"/>
                </a:solidFill>
              </a:rPr>
              <a:t>Tumore</a:t>
            </a:r>
            <a:r>
              <a:rPr kumimoji="0" lang="it-IT" altLang="it-IT" sz="2200" b="1">
                <a:solidFill>
                  <a:srgbClr val="FFFFFF"/>
                </a:solidFill>
              </a:rPr>
              <a:t> raro</a:t>
            </a:r>
            <a:r>
              <a:rPr kumimoji="0" lang="it-IT" altLang="it-IT" sz="2200">
                <a:solidFill>
                  <a:srgbClr val="FFFFFF"/>
                </a:solidFill>
              </a:rPr>
              <a:t>: </a:t>
            </a:r>
            <a:r>
              <a:rPr kumimoji="0" lang="it-IT" altLang="it-IT" b="1" i="1">
                <a:solidFill>
                  <a:srgbClr val="FFFFFF"/>
                </a:solidFill>
                <a:latin typeface="Arial Unicode MS"/>
              </a:rPr>
              <a:t>♂</a:t>
            </a:r>
            <a:r>
              <a:rPr kumimoji="0" lang="it-IT" altLang="it-IT" sz="2200" b="1">
                <a:solidFill>
                  <a:srgbClr val="FFFFFF"/>
                </a:solidFill>
                <a:latin typeface="Arial Unicode MS"/>
              </a:rPr>
              <a:t> </a:t>
            </a:r>
            <a:r>
              <a:rPr kumimoji="0" lang="it-IT" altLang="it-IT" sz="2200" b="1">
                <a:solidFill>
                  <a:srgbClr val="FFFFFF"/>
                </a:solidFill>
              </a:rPr>
              <a:t>4,2 </a:t>
            </a:r>
            <a:r>
              <a:rPr kumimoji="0" lang="en-US" altLang="it-IT" sz="2200" b="1">
                <a:solidFill>
                  <a:srgbClr val="FFFFFF"/>
                </a:solidFill>
              </a:rPr>
              <a:t>~</a:t>
            </a:r>
            <a:r>
              <a:rPr kumimoji="0" lang="it-IT" altLang="it-IT" sz="2200" b="1">
                <a:solidFill>
                  <a:srgbClr val="FFFFFF"/>
                </a:solidFill>
              </a:rPr>
              <a:t> </a:t>
            </a:r>
            <a:r>
              <a:rPr kumimoji="0" lang="it-IT" altLang="it-IT" sz="2800" b="1">
                <a:solidFill>
                  <a:srgbClr val="FFFFFF"/>
                </a:solidFill>
                <a:latin typeface="Arial Unicode MS"/>
              </a:rPr>
              <a:t>♀ </a:t>
            </a:r>
            <a:r>
              <a:rPr kumimoji="0" lang="it-IT" altLang="it-IT" sz="2200" b="1">
                <a:solidFill>
                  <a:srgbClr val="FFFFFF"/>
                </a:solidFill>
                <a:latin typeface="Arial Unicode MS"/>
              </a:rPr>
              <a:t>1,2 per</a:t>
            </a:r>
            <a:r>
              <a:rPr kumimoji="0" lang="it-IT" altLang="it-IT" sz="2200" b="1">
                <a:solidFill>
                  <a:srgbClr val="FFFFFF"/>
                </a:solidFill>
              </a:rPr>
              <a:t> 10</a:t>
            </a:r>
            <a:r>
              <a:rPr kumimoji="0" lang="it-IT" altLang="it-IT" sz="2200" b="1" baseline="30000">
                <a:solidFill>
                  <a:srgbClr val="FFFFFF"/>
                </a:solidFill>
              </a:rPr>
              <a:t>5</a:t>
            </a:r>
            <a:r>
              <a:rPr kumimoji="0" lang="it-IT" altLang="it-IT" sz="2200" b="1">
                <a:solidFill>
                  <a:srgbClr val="FFFFFF"/>
                </a:solidFill>
              </a:rPr>
              <a:t> </a:t>
            </a:r>
            <a:r>
              <a:rPr kumimoji="0" lang="it-IT" altLang="it-IT" sz="2000" b="1">
                <a:solidFill>
                  <a:srgbClr val="FFFFFF"/>
                </a:solidFill>
              </a:rPr>
              <a:t>(Italia, ReNaM 2013)</a:t>
            </a:r>
          </a:p>
          <a:p>
            <a:pPr defTabSz="266700" eaLnBrk="0" hangingPunct="0">
              <a:lnSpc>
                <a:spcPct val="50000"/>
              </a:lnSpc>
              <a:spcBef>
                <a:spcPct val="50000"/>
              </a:spcBef>
            </a:pPr>
            <a:endParaRPr kumimoji="0" lang="it-IT" altLang="it-IT" sz="1600" b="1">
              <a:solidFill>
                <a:srgbClr val="FFFF00"/>
              </a:solidFill>
            </a:endParaRPr>
          </a:p>
          <a:p>
            <a:pPr defTabSz="266700" eaLnBrk="0" hangingPunct="0">
              <a:lnSpc>
                <a:spcPct val="80000"/>
              </a:lnSpc>
              <a:buFont typeface="Wingdings" pitchFamily="2" charset="2"/>
              <a:buChar char="Ø"/>
            </a:pPr>
            <a:r>
              <a:rPr kumimoji="0" lang="it-IT" altLang="it-IT" sz="2000">
                <a:solidFill>
                  <a:srgbClr val="FFFFFF"/>
                </a:solidFill>
              </a:rPr>
              <a:t> Negli </a:t>
            </a:r>
            <a:r>
              <a:rPr kumimoji="0" lang="it-IT" altLang="it-IT" sz="2000" b="1">
                <a:solidFill>
                  <a:srgbClr val="FFFFFF"/>
                </a:solidFill>
              </a:rPr>
              <a:t>esposti ad amianto: </a:t>
            </a:r>
            <a:r>
              <a:rPr kumimoji="0" lang="it-IT" altLang="it-IT" sz="2000" b="1">
                <a:solidFill>
                  <a:srgbClr val="FFFF00"/>
                </a:solidFill>
              </a:rPr>
              <a:t>incidenza 100-1000 volte superiore</a:t>
            </a:r>
          </a:p>
          <a:p>
            <a:pPr defTabSz="266700" eaLnBrk="0" hangingPunct="0">
              <a:lnSpc>
                <a:spcPct val="80000"/>
              </a:lnSpc>
            </a:pPr>
            <a:endParaRPr kumimoji="0" lang="it-IT" altLang="it-IT" sz="2000" b="1">
              <a:solidFill>
                <a:srgbClr val="FFFF00"/>
              </a:solidFill>
            </a:endParaRPr>
          </a:p>
          <a:p>
            <a:pPr defTabSz="266700" eaLnBrk="0" hangingPunct="0">
              <a:lnSpc>
                <a:spcPct val="80000"/>
              </a:lnSpc>
              <a:buFont typeface="Wingdings" pitchFamily="2" charset="2"/>
              <a:buChar char="Ø"/>
            </a:pPr>
            <a:r>
              <a:rPr kumimoji="0" lang="it-IT" altLang="it-IT">
                <a:solidFill>
                  <a:srgbClr val="FFFFFF"/>
                </a:solidFill>
              </a:rPr>
              <a:t> </a:t>
            </a:r>
            <a:r>
              <a:rPr kumimoji="0" lang="it-IT" altLang="it-IT" sz="2000" b="1">
                <a:solidFill>
                  <a:srgbClr val="FFFF00"/>
                </a:solidFill>
              </a:rPr>
              <a:t>Malattia a bassa soglia</a:t>
            </a:r>
            <a:r>
              <a:rPr kumimoji="0" lang="it-IT" altLang="it-IT" sz="2000">
                <a:solidFill>
                  <a:srgbClr val="FFFFFF"/>
                </a:solidFill>
              </a:rPr>
              <a:t>: può insorgere anche per basse esposizioni</a:t>
            </a:r>
          </a:p>
          <a:p>
            <a:pPr defTabSz="266700" eaLnBrk="0" hangingPunct="0">
              <a:lnSpc>
                <a:spcPct val="80000"/>
              </a:lnSpc>
              <a:buFont typeface="Monotype Sorts"/>
              <a:buNone/>
            </a:pPr>
            <a:endParaRPr kumimoji="0" lang="it-IT" altLang="it-IT" sz="1200" b="1">
              <a:solidFill>
                <a:srgbClr val="FFFF00"/>
              </a:solidFill>
            </a:endParaRPr>
          </a:p>
          <a:p>
            <a:pPr defTabSz="266700" eaLnBrk="0" hangingPunct="0">
              <a:lnSpc>
                <a:spcPct val="80000"/>
              </a:lnSpc>
              <a:buFont typeface="Monotype Sorts"/>
              <a:buNone/>
            </a:pPr>
            <a:r>
              <a:rPr lang="it-IT" altLang="it-IT" sz="2600" b="1">
                <a:solidFill>
                  <a:srgbClr val="FFFF66"/>
                </a:solidFill>
                <a:sym typeface="Wingdings" pitchFamily="2" charset="2"/>
              </a:rPr>
              <a:t></a:t>
            </a:r>
            <a:r>
              <a:rPr kumimoji="0" lang="it-IT" altLang="it-IT">
                <a:solidFill>
                  <a:srgbClr val="FFFFFF"/>
                </a:solidFill>
              </a:rPr>
              <a:t> </a:t>
            </a:r>
            <a:r>
              <a:rPr kumimoji="0" lang="it-IT" altLang="it-IT" sz="2000" b="1">
                <a:solidFill>
                  <a:srgbClr val="FFFF00"/>
                </a:solidFill>
              </a:rPr>
              <a:t>Latenza molto lunga</a:t>
            </a:r>
            <a:r>
              <a:rPr kumimoji="0" lang="it-IT" altLang="it-IT" sz="2000">
                <a:solidFill>
                  <a:srgbClr val="FFFFFF"/>
                </a:solidFill>
              </a:rPr>
              <a:t>: </a:t>
            </a:r>
            <a:r>
              <a:rPr kumimoji="0" lang="it-IT" altLang="it-IT" sz="1800">
                <a:solidFill>
                  <a:srgbClr val="FFFFFF"/>
                </a:solidFill>
              </a:rPr>
              <a:t>85% dei casi </a:t>
            </a:r>
            <a:r>
              <a:rPr kumimoji="0" lang="it-IT" altLang="it-IT" sz="1800" b="1">
                <a:solidFill>
                  <a:srgbClr val="FFFFFF"/>
                </a:solidFill>
              </a:rPr>
              <a:t>superiore a 25 anni</a:t>
            </a:r>
            <a:r>
              <a:rPr kumimoji="0" lang="it-IT" altLang="it-IT" sz="1800">
                <a:solidFill>
                  <a:srgbClr val="FFFFFF"/>
                </a:solidFill>
              </a:rPr>
              <a:t> da inizio  </a:t>
            </a:r>
          </a:p>
          <a:p>
            <a:pPr defTabSz="266700" eaLnBrk="0" hangingPunct="0">
              <a:lnSpc>
                <a:spcPct val="80000"/>
              </a:lnSpc>
              <a:buFont typeface="Monotype Sorts"/>
              <a:buNone/>
            </a:pPr>
            <a:r>
              <a:rPr kumimoji="0" lang="it-IT" altLang="it-IT" sz="1800">
                <a:solidFill>
                  <a:srgbClr val="FFFFFF"/>
                </a:solidFill>
              </a:rPr>
              <a:t>                                              esposizione</a:t>
            </a:r>
            <a:r>
              <a:rPr kumimoji="0" lang="it-IT" altLang="it-IT" sz="2000" b="1">
                <a:solidFill>
                  <a:srgbClr val="FFFFFF"/>
                </a:solidFill>
              </a:rPr>
              <a:t>, </a:t>
            </a:r>
            <a:r>
              <a:rPr kumimoji="0" lang="it-IT" altLang="it-IT" sz="2000" b="1">
                <a:solidFill>
                  <a:srgbClr val="FFFF00"/>
                </a:solidFill>
              </a:rPr>
              <a:t>mediana</a:t>
            </a:r>
            <a:r>
              <a:rPr kumimoji="0" lang="it-IT" altLang="it-IT" sz="1800">
                <a:solidFill>
                  <a:srgbClr val="FFFF00"/>
                </a:solidFill>
              </a:rPr>
              <a:t> di </a:t>
            </a:r>
            <a:r>
              <a:rPr kumimoji="0" lang="it-IT" altLang="it-IT" sz="2000" b="1">
                <a:solidFill>
                  <a:srgbClr val="FFFF00"/>
                </a:solidFill>
              </a:rPr>
              <a:t>48 anni </a:t>
            </a:r>
            <a:r>
              <a:rPr kumimoji="0" lang="en-US" altLang="it-IT" sz="1800">
                <a:solidFill>
                  <a:srgbClr val="FFFFFF"/>
                </a:solidFill>
              </a:rPr>
              <a:t>± 11,4</a:t>
            </a:r>
            <a:endParaRPr kumimoji="0" lang="en-US" altLang="it-IT">
              <a:solidFill>
                <a:srgbClr val="FFFFFF"/>
              </a:solidFill>
            </a:endParaRPr>
          </a:p>
          <a:p>
            <a:pPr defTabSz="266700" eaLnBrk="0" hangingPunct="0">
              <a:lnSpc>
                <a:spcPct val="80000"/>
              </a:lnSpc>
              <a:buFont typeface="Monotype Sorts"/>
              <a:buChar char="F"/>
            </a:pPr>
            <a:endParaRPr kumimoji="0" lang="it-IT" altLang="it-IT" sz="1400" b="1">
              <a:solidFill>
                <a:srgbClr val="FFFF00"/>
              </a:solidFill>
            </a:endParaRPr>
          </a:p>
          <a:p>
            <a:pPr defTabSz="266700" eaLnBrk="0" hangingPunct="0">
              <a:lnSpc>
                <a:spcPct val="80000"/>
              </a:lnSpc>
              <a:buFont typeface="Monotype Sorts"/>
              <a:buChar char="F"/>
            </a:pPr>
            <a:endParaRPr kumimoji="0" lang="it-IT" altLang="it-IT" sz="1600" b="1">
              <a:solidFill>
                <a:srgbClr val="FFFFFF"/>
              </a:solidFill>
            </a:endParaRPr>
          </a:p>
          <a:p>
            <a:pPr defTabSz="266700" eaLnBrk="0" hangingPunct="0">
              <a:lnSpc>
                <a:spcPct val="80000"/>
              </a:lnSpc>
              <a:buFont typeface="Monotype Sorts"/>
              <a:buNone/>
            </a:pPr>
            <a:r>
              <a:rPr lang="it-IT" altLang="it-IT" sz="2600" b="1">
                <a:solidFill>
                  <a:srgbClr val="FFFF66"/>
                </a:solidFill>
                <a:sym typeface="Wingdings" pitchFamily="2" charset="2"/>
              </a:rPr>
              <a:t></a:t>
            </a:r>
            <a:r>
              <a:rPr lang="it-IT" altLang="it-IT" b="1" i="1">
                <a:solidFill>
                  <a:srgbClr val="FFFF66"/>
                </a:solidFill>
                <a:sym typeface="Monotype Sorts"/>
              </a:rPr>
              <a:t> </a:t>
            </a:r>
            <a:r>
              <a:rPr kumimoji="0" lang="it-IT" altLang="it-IT" sz="2000" b="1">
                <a:solidFill>
                  <a:srgbClr val="FFFFFF"/>
                </a:solidFill>
              </a:rPr>
              <a:t>Sopravvivenza mediana: </a:t>
            </a:r>
            <a:r>
              <a:rPr kumimoji="0" lang="it-IT" altLang="it-IT" sz="2000" b="1">
                <a:solidFill>
                  <a:srgbClr val="FFFF00"/>
                </a:solidFill>
              </a:rPr>
              <a:t>circa</a:t>
            </a:r>
            <a:r>
              <a:rPr kumimoji="0" lang="it-IT" altLang="it-IT" sz="2000" b="1">
                <a:solidFill>
                  <a:srgbClr val="FFFFFF"/>
                </a:solidFill>
              </a:rPr>
              <a:t> </a:t>
            </a:r>
            <a:r>
              <a:rPr kumimoji="0" lang="it-IT" altLang="it-IT" sz="2000" b="1">
                <a:solidFill>
                  <a:srgbClr val="FFFF00"/>
                </a:solidFill>
              </a:rPr>
              <a:t>10 mesi </a:t>
            </a:r>
            <a:r>
              <a:rPr kumimoji="0" lang="it-IT" altLang="it-IT" sz="2000">
                <a:solidFill>
                  <a:srgbClr val="FFFF00"/>
                </a:solidFill>
              </a:rPr>
              <a:t>dall’insorgenza dei sintomi</a:t>
            </a:r>
            <a:r>
              <a:rPr kumimoji="0" lang="it-IT" altLang="it-IT" sz="2000" b="1">
                <a:solidFill>
                  <a:srgbClr val="FFFF00"/>
                </a:solidFill>
              </a:rPr>
              <a:t> </a:t>
            </a:r>
            <a:r>
              <a:rPr kumimoji="0" lang="it-IT" altLang="it-IT" b="1">
                <a:solidFill>
                  <a:srgbClr val="FF00FF"/>
                </a:solidFill>
              </a:rPr>
              <a:t> </a:t>
            </a:r>
            <a:endParaRPr kumimoji="0" lang="it-IT" altLang="it-IT" sz="2000" b="1">
              <a:solidFill>
                <a:srgbClr val="FFFF00"/>
              </a:solidFill>
            </a:endParaRPr>
          </a:p>
          <a:p>
            <a:pPr defTabSz="266700" eaLnBrk="0" hangingPunct="0">
              <a:lnSpc>
                <a:spcPct val="80000"/>
              </a:lnSpc>
              <a:buFont typeface="Monotype Sorts"/>
              <a:buNone/>
            </a:pPr>
            <a:endParaRPr kumimoji="0" lang="it-IT" altLang="it-IT" sz="1600">
              <a:solidFill>
                <a:srgbClr val="FFFFFF"/>
              </a:solidFill>
            </a:endParaRPr>
          </a:p>
          <a:p>
            <a:pPr defTabSz="266700" eaLnBrk="0" hangingPunct="0">
              <a:lnSpc>
                <a:spcPct val="90000"/>
              </a:lnSpc>
              <a:buFont typeface="Monotype Sorts"/>
              <a:buNone/>
            </a:pPr>
            <a:endParaRPr kumimoji="0" lang="it-IT" altLang="it-IT" sz="2200" b="1">
              <a:solidFill>
                <a:srgbClr val="FFFFFF"/>
              </a:solidFill>
            </a:endParaRPr>
          </a:p>
        </p:txBody>
      </p:sp>
      <p:sp>
        <p:nvSpPr>
          <p:cNvPr id="339971" name="AutoShape 3"/>
          <p:cNvSpPr>
            <a:spLocks noChangeArrowheads="1"/>
          </p:cNvSpPr>
          <p:nvPr/>
        </p:nvSpPr>
        <p:spPr bwMode="auto">
          <a:xfrm>
            <a:off x="3348038" y="42863"/>
            <a:ext cx="5616575" cy="649287"/>
          </a:xfrm>
          <a:prstGeom prst="roundRect">
            <a:avLst>
              <a:gd name="adj" fmla="val 16630"/>
            </a:avLst>
          </a:prstGeom>
          <a:gradFill rotWithShape="0">
            <a:gsLst>
              <a:gs pos="0">
                <a:srgbClr val="0033CC"/>
              </a:gs>
              <a:gs pos="50000">
                <a:srgbClr val="00185E"/>
              </a:gs>
              <a:gs pos="100000">
                <a:srgbClr val="0033CC"/>
              </a:gs>
            </a:gsLst>
            <a:lin ang="2700000" scaled="1"/>
          </a:gradFill>
          <a:ln w="9525">
            <a:solidFill>
              <a:srgbClr val="99CCFF"/>
            </a:solidFill>
            <a:round/>
            <a:headEnd/>
            <a:tailEnd/>
          </a:ln>
        </p:spPr>
        <p:txBody>
          <a:bodyPr lIns="21600" tIns="46038" rIns="21600" bIns="46038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kumimoji="0" lang="en-US" altLang="it-IT" sz="3600" b="1">
                <a:solidFill>
                  <a:srgbClr val="FFFF00"/>
                </a:solidFill>
                <a:sym typeface="Symbol" pitchFamily="18" charset="2"/>
              </a:rPr>
              <a:t> </a:t>
            </a:r>
            <a:r>
              <a:rPr kumimoji="0" lang="it-IT" altLang="it-IT" b="1">
                <a:solidFill>
                  <a:srgbClr val="FF00FF"/>
                </a:solidFill>
              </a:rPr>
              <a:t>MESOTELIOMA  MALIGNO</a:t>
            </a:r>
            <a:r>
              <a:rPr kumimoji="0" lang="en-US" altLang="it-IT" sz="3600" b="1">
                <a:solidFill>
                  <a:srgbClr val="FFFF00"/>
                </a:solidFill>
                <a:sym typeface="Symbol" pitchFamily="18" charset="2"/>
              </a:rPr>
              <a:t> </a:t>
            </a:r>
            <a:endParaRPr kumimoji="0" lang="it-IT" altLang="it-IT" sz="3600" b="1">
              <a:solidFill>
                <a:srgbClr val="FFFFFF"/>
              </a:solidFill>
              <a:sym typeface="Symbol" pitchFamily="18" charset="2"/>
            </a:endParaRPr>
          </a:p>
        </p:txBody>
      </p:sp>
      <p:sp>
        <p:nvSpPr>
          <p:cNvPr id="339972" name="AutoShape 4"/>
          <p:cNvSpPr>
            <a:spLocks noChangeArrowheads="1"/>
          </p:cNvSpPr>
          <p:nvPr/>
        </p:nvSpPr>
        <p:spPr bwMode="auto">
          <a:xfrm flipH="1">
            <a:off x="34925" y="739775"/>
            <a:ext cx="2395538" cy="457200"/>
          </a:xfrm>
          <a:prstGeom prst="roundRect">
            <a:avLst>
              <a:gd name="adj" fmla="val 12495"/>
            </a:avLst>
          </a:prstGeom>
          <a:solidFill>
            <a:srgbClr val="CCFFFF"/>
          </a:solidFill>
          <a:ln w="12700">
            <a:solidFill>
              <a:srgbClr val="00CCFF"/>
            </a:solidFill>
            <a:round/>
            <a:headEnd/>
            <a:tailEnd/>
          </a:ln>
        </p:spPr>
        <p:txBody>
          <a:bodyPr lIns="18000" tIns="7200" rIns="18000" bIns="7200">
            <a:spAutoFit/>
          </a:bodyPr>
          <a:lstStyle/>
          <a:p>
            <a:pPr algn="ctr" eaLnBrk="0" hangingPunct="0"/>
            <a:r>
              <a:rPr lang="it-IT" altLang="it-IT" sz="2600" b="1">
                <a:solidFill>
                  <a:srgbClr val="FF00FF"/>
                </a:solidFill>
              </a:rPr>
              <a:t>Background</a:t>
            </a:r>
            <a:endParaRPr kumimoji="0" lang="it-IT" altLang="it-IT" sz="2600" b="1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96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1588" y="2924175"/>
            <a:ext cx="9142412" cy="3933825"/>
          </a:xfrm>
          <a:prstGeom prst="roundRect">
            <a:avLst>
              <a:gd name="adj" fmla="val 16657"/>
            </a:avLst>
          </a:prstGeom>
          <a:gradFill rotWithShape="0">
            <a:gsLst>
              <a:gs pos="0">
                <a:srgbClr val="0066FF"/>
              </a:gs>
              <a:gs pos="50000">
                <a:srgbClr val="002F76"/>
              </a:gs>
              <a:gs pos="100000">
                <a:srgbClr val="0066FF"/>
              </a:gs>
            </a:gsLst>
            <a:lin ang="2700000" scaled="1"/>
          </a:gradFill>
          <a:ln w="12700">
            <a:solidFill>
              <a:srgbClr val="99CCFF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eaLnBrk="0" hangingPunct="0"/>
            <a:endParaRPr lang="it-IT" altLang="it-IT" sz="1900" b="1">
              <a:solidFill>
                <a:srgbClr val="FFFF00"/>
              </a:solidFill>
            </a:endParaRPr>
          </a:p>
          <a:p>
            <a:pPr eaLnBrk="0" hangingPunct="0"/>
            <a:endParaRPr lang="it-IT" altLang="it-IT" sz="1900" b="1">
              <a:solidFill>
                <a:srgbClr val="FFFF00"/>
              </a:solidFill>
            </a:endParaRPr>
          </a:p>
          <a:p>
            <a:pPr eaLnBrk="0" hangingPunct="0"/>
            <a:endParaRPr lang="it-IT" altLang="it-IT" sz="1900" b="1">
              <a:solidFill>
                <a:srgbClr val="FFFF00"/>
              </a:solidFill>
            </a:endParaRPr>
          </a:p>
          <a:p>
            <a:pPr eaLnBrk="0" hangingPunct="0"/>
            <a:endParaRPr lang="it-IT" altLang="it-IT" sz="1900" b="1">
              <a:solidFill>
                <a:srgbClr val="FFFF00"/>
              </a:solidFill>
            </a:endParaRPr>
          </a:p>
          <a:p>
            <a:pPr eaLnBrk="0" hangingPunct="0"/>
            <a:r>
              <a:rPr lang="it-IT" altLang="it-IT" sz="1900" b="1">
                <a:solidFill>
                  <a:srgbClr val="FFFF00"/>
                </a:solidFill>
              </a:rPr>
              <a:t>Italia 2019:</a:t>
            </a:r>
          </a:p>
          <a:p>
            <a:pPr eaLnBrk="0" hangingPunct="0"/>
            <a:r>
              <a:rPr lang="it-IT" altLang="it-IT" sz="1900" b="1">
                <a:solidFill>
                  <a:srgbClr val="FFFF00"/>
                </a:solidFill>
              </a:rPr>
              <a:t>371.000 nuovi</a:t>
            </a:r>
          </a:p>
          <a:p>
            <a:pPr eaLnBrk="0" hangingPunct="0"/>
            <a:r>
              <a:rPr lang="it-IT" altLang="it-IT" sz="1900" b="1">
                <a:solidFill>
                  <a:srgbClr val="FFFF00"/>
                </a:solidFill>
              </a:rPr>
              <a:t>Casi di K </a:t>
            </a:r>
          </a:p>
          <a:p>
            <a:pPr eaLnBrk="0" hangingPunct="0"/>
            <a:r>
              <a:rPr lang="it-IT" altLang="it-IT" sz="1900" b="1">
                <a:solidFill>
                  <a:srgbClr val="FFFF00"/>
                </a:solidFill>
              </a:rPr>
              <a:t>tutte le sedi</a:t>
            </a:r>
          </a:p>
          <a:p>
            <a:pPr eaLnBrk="0" hangingPunct="0"/>
            <a:endParaRPr lang="it-IT" altLang="it-IT" sz="2400" b="1">
              <a:solidFill>
                <a:srgbClr val="FFFFFF"/>
              </a:solidFill>
            </a:endParaRPr>
          </a:p>
          <a:p>
            <a:pPr eaLnBrk="0" hangingPunct="0"/>
            <a:r>
              <a:rPr lang="it-IT" altLang="it-IT" sz="1900" b="1">
                <a:solidFill>
                  <a:srgbClr val="FFFFFF"/>
                </a:solidFill>
              </a:rPr>
              <a:t>ca. 1.000 nuovi casi/die</a:t>
            </a:r>
          </a:p>
          <a:p>
            <a:pPr eaLnBrk="0" hangingPunct="0"/>
            <a:endParaRPr lang="it-IT" altLang="it-IT" sz="500" b="1">
              <a:solidFill>
                <a:srgbClr val="FFFFFF"/>
              </a:solidFill>
            </a:endParaRPr>
          </a:p>
          <a:p>
            <a:pPr eaLnBrk="0" hangingPunct="0"/>
            <a:r>
              <a:rPr lang="it-IT" altLang="it-IT" sz="1700" b="1">
                <a:solidFill>
                  <a:srgbClr val="BFBFBF"/>
                </a:solidFill>
              </a:rPr>
              <a:t>Fonte AIRTum/AIOM: </a:t>
            </a:r>
            <a:r>
              <a:rPr lang="it-IT" altLang="it-IT" sz="1600" b="1">
                <a:solidFill>
                  <a:srgbClr val="BFBFBF"/>
                </a:solidFill>
              </a:rPr>
              <a:t>"I numeri del cancro in Italia 2019" </a:t>
            </a:r>
          </a:p>
          <a:p>
            <a:pPr eaLnBrk="0" hangingPunct="0"/>
            <a:r>
              <a:rPr lang="it-IT" altLang="it-IT" sz="1600" b="1">
                <a:solidFill>
                  <a:srgbClr val="FFFFFF"/>
                </a:solidFill>
                <a:hlinkClick r:id="rId3"/>
              </a:rPr>
              <a:t>https://www.aiom.it/wp-content/uploads/2019/09/2019_Numeri_Cancro-operatori-web.pdf</a:t>
            </a:r>
            <a:endParaRPr lang="it-IT" altLang="it-IT" sz="1600" b="1">
              <a:solidFill>
                <a:srgbClr val="BFBFBF"/>
              </a:solidFill>
            </a:endParaRPr>
          </a:p>
        </p:txBody>
      </p:sp>
      <p:sp>
        <p:nvSpPr>
          <p:cNvPr id="342018" name="Segnaposto numero diapositiva 3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fld id="{B967FAB8-20FC-469B-BDB8-067D81F5B1B7}" type="slidenum">
              <a:rPr lang="en-US" altLang="it-IT" sz="1400">
                <a:solidFill>
                  <a:srgbClr val="FFFFFF"/>
                </a:solidFill>
                <a:latin typeface="Times New Roman" pitchFamily="18" charset="0"/>
              </a:rPr>
              <a:pPr algn="r" eaLnBrk="0" hangingPunct="0"/>
              <a:t>24</a:t>
            </a:fld>
            <a:endParaRPr lang="en-US" altLang="it-IT" sz="1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42019" name="AutoShape 3"/>
          <p:cNvSpPr>
            <a:spLocks noChangeArrowheads="1"/>
          </p:cNvSpPr>
          <p:nvPr/>
        </p:nvSpPr>
        <p:spPr bwMode="auto">
          <a:xfrm>
            <a:off x="1588" y="1588"/>
            <a:ext cx="6873875" cy="469900"/>
          </a:xfrm>
          <a:prstGeom prst="roundRect">
            <a:avLst>
              <a:gd name="adj" fmla="val 16630"/>
            </a:avLst>
          </a:prstGeom>
          <a:gradFill rotWithShape="0">
            <a:gsLst>
              <a:gs pos="0">
                <a:srgbClr val="0033CC"/>
              </a:gs>
              <a:gs pos="50000">
                <a:srgbClr val="00185E"/>
              </a:gs>
              <a:gs pos="100000">
                <a:srgbClr val="0033CC"/>
              </a:gs>
            </a:gsLst>
            <a:lin ang="2700000" scaled="1"/>
          </a:gradFill>
          <a:ln w="9525">
            <a:solidFill>
              <a:srgbClr val="99CCFF"/>
            </a:solidFill>
            <a:round/>
            <a:headEnd/>
            <a:tailEnd/>
          </a:ln>
        </p:spPr>
        <p:txBody>
          <a:bodyPr lIns="21600" tIns="46038" rIns="21600" bIns="46038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kumimoji="0" lang="it-IT" altLang="it-IT" sz="2400" b="1">
                <a:solidFill>
                  <a:srgbClr val="FF00FF"/>
                </a:solidFill>
              </a:rPr>
              <a:t>MM: Tumore raro </a:t>
            </a:r>
            <a:r>
              <a:rPr kumimoji="0" lang="it-IT" altLang="it-IT" sz="2200" b="1">
                <a:solidFill>
                  <a:srgbClr val="FF00FF"/>
                </a:solidFill>
              </a:rPr>
              <a:t>(dati ITALIA 2019 AIOM AIRTum</a:t>
            </a:r>
            <a:endParaRPr kumimoji="0" lang="it-IT" altLang="it-IT" sz="2200" b="1">
              <a:solidFill>
                <a:srgbClr val="FFFF00"/>
              </a:solidFill>
              <a:sym typeface="Symbol" pitchFamily="18" charset="2"/>
            </a:endParaRPr>
          </a:p>
        </p:txBody>
      </p:sp>
      <p:sp>
        <p:nvSpPr>
          <p:cNvPr id="342020" name="Text Box 6"/>
          <p:cNvSpPr txBox="1">
            <a:spLocks noChangeArrowheads="1"/>
          </p:cNvSpPr>
          <p:nvPr/>
        </p:nvSpPr>
        <p:spPr bwMode="auto">
          <a:xfrm>
            <a:off x="5580063" y="115888"/>
            <a:ext cx="3492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it-IT" altLang="it-IT" sz="2000" b="1">
                <a:solidFill>
                  <a:srgbClr val="FFFFFF"/>
                </a:solidFill>
              </a:rPr>
              <a:t>Uomini, </a:t>
            </a:r>
          </a:p>
          <a:p>
            <a:pPr algn="r"/>
            <a:r>
              <a:rPr kumimoji="0" lang="it-IT" altLang="it-IT" sz="2000" b="1">
                <a:solidFill>
                  <a:srgbClr val="FFFFFF"/>
                </a:solidFill>
              </a:rPr>
              <a:t>n= 196.000, </a:t>
            </a:r>
          </a:p>
          <a:p>
            <a:pPr algn="r"/>
            <a:r>
              <a:rPr kumimoji="0" lang="it-IT" altLang="it-IT" sz="2000" b="1">
                <a:solidFill>
                  <a:srgbClr val="FFFFFF"/>
                </a:solidFill>
              </a:rPr>
              <a:t>MM= 1.300</a:t>
            </a:r>
          </a:p>
        </p:txBody>
      </p:sp>
      <p:sp>
        <p:nvSpPr>
          <p:cNvPr id="342021" name="Text Box 6"/>
          <p:cNvSpPr txBox="1">
            <a:spLocks noChangeArrowheads="1"/>
          </p:cNvSpPr>
          <p:nvPr/>
        </p:nvSpPr>
        <p:spPr bwMode="auto">
          <a:xfrm>
            <a:off x="7451725" y="1844675"/>
            <a:ext cx="16573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it-IT" altLang="it-IT" sz="2000" b="1">
                <a:solidFill>
                  <a:srgbClr val="FF00FF"/>
                </a:solidFill>
              </a:rPr>
              <a:t>Donne, </a:t>
            </a:r>
          </a:p>
          <a:p>
            <a:pPr algn="r"/>
            <a:r>
              <a:rPr kumimoji="0" lang="it-IT" altLang="it-IT" sz="2000" b="1">
                <a:solidFill>
                  <a:srgbClr val="FF00FF"/>
                </a:solidFill>
              </a:rPr>
              <a:t>n= 175.000, </a:t>
            </a:r>
          </a:p>
          <a:p>
            <a:pPr algn="r"/>
            <a:r>
              <a:rPr kumimoji="0" lang="it-IT" altLang="it-IT" sz="2000" b="1">
                <a:solidFill>
                  <a:srgbClr val="FF00FF"/>
                </a:solidFill>
              </a:rPr>
              <a:t>MM= 500</a:t>
            </a:r>
          </a:p>
        </p:txBody>
      </p:sp>
      <p:graphicFrame>
        <p:nvGraphicFramePr>
          <p:cNvPr id="12" name="Grafico 11"/>
          <p:cNvGraphicFramePr>
            <a:graphicFrameLocks/>
          </p:cNvGraphicFramePr>
          <p:nvPr/>
        </p:nvGraphicFramePr>
        <p:xfrm>
          <a:off x="1591" y="455115"/>
          <a:ext cx="7265987" cy="2596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Grafico 9"/>
          <p:cNvGraphicFramePr>
            <a:graphicFrameLocks/>
          </p:cNvGraphicFramePr>
          <p:nvPr/>
        </p:nvGraphicFramePr>
        <p:xfrm>
          <a:off x="1852862" y="3068960"/>
          <a:ext cx="7236296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9953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ANCHTO" val="-3"/>
  <p:tag name="HOTSPOTTYPE" val="EndShow"/>
  <p:tag name="DEFINEDINNAVIGATOR" val="False"/>
</p:tagLst>
</file>

<file path=ppt/theme/theme1.xml><?xml version="1.0" encoding="utf-8"?>
<a:theme xmlns:a="http://schemas.openxmlformats.org/drawingml/2006/main" name="PROVA PRINCIPIO blu ">
  <a:themeElements>
    <a:clrScheme name="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00CC99"/>
      </a:accent1>
      <a:accent2>
        <a:srgbClr val="FFFFFF"/>
      </a:accent2>
      <a:accent3>
        <a:srgbClr val="FFFFFF"/>
      </a:accent3>
      <a:accent4>
        <a:srgbClr val="DADADA"/>
      </a:accent4>
      <a:accent5>
        <a:srgbClr val="AAE2CA"/>
      </a:accent5>
      <a:accent6>
        <a:srgbClr val="E7E7E7"/>
      </a:accent6>
      <a:hlink>
        <a:srgbClr val="CCCCFF"/>
      </a:hlink>
      <a:folHlink>
        <a:srgbClr val="B2B2B2"/>
      </a:folHlink>
    </a:clrScheme>
    <a:fontScheme name="PROVA PRINCIPIO blu 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388" tIns="45705" rIns="91388" bIns="45705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388" tIns="45705" rIns="91388" bIns="45705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OVA PRINCIPIO blu 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VA PRINCIPIO blu 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9_PROVA PRINCIPIO blu ">
  <a:themeElements>
    <a:clrScheme name="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00CC99"/>
      </a:accent1>
      <a:accent2>
        <a:srgbClr val="FFFFFF"/>
      </a:accent2>
      <a:accent3>
        <a:srgbClr val="FFFFFF"/>
      </a:accent3>
      <a:accent4>
        <a:srgbClr val="DADADA"/>
      </a:accent4>
      <a:accent5>
        <a:srgbClr val="AAE2CA"/>
      </a:accent5>
      <a:accent6>
        <a:srgbClr val="E7E7E7"/>
      </a:accent6>
      <a:hlink>
        <a:srgbClr val="CCCCFF"/>
      </a:hlink>
      <a:folHlink>
        <a:srgbClr val="B2B2B2"/>
      </a:folHlink>
    </a:clrScheme>
    <a:fontScheme name="PROVA PRINCIPIO blu 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388" tIns="45705" rIns="91388" bIns="45705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388" tIns="45705" rIns="91388" bIns="45705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OVA PRINCIPIO blu 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VA PRINCIPIO blu 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RomFIGio">
  <a:themeElements>
    <a:clrScheme name="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00CC99"/>
      </a:accent1>
      <a:accent2>
        <a:srgbClr val="FFFFFF"/>
      </a:accent2>
      <a:accent3>
        <a:srgbClr val="FFFFFF"/>
      </a:accent3>
      <a:accent4>
        <a:srgbClr val="DADADA"/>
      </a:accent4>
      <a:accent5>
        <a:srgbClr val="AAE2CA"/>
      </a:accent5>
      <a:accent6>
        <a:srgbClr val="E7E7E7"/>
      </a:accent6>
      <a:hlink>
        <a:srgbClr val="CCCCFF"/>
      </a:hlink>
      <a:folHlink>
        <a:srgbClr val="B2B2B2"/>
      </a:folHlink>
    </a:clrScheme>
    <a:fontScheme name="RomFIGi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00CCFF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388" tIns="45705" rIns="91388" bIns="45705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it-IT" sz="20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00CCFF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388" tIns="45705" rIns="91388" bIns="45705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it-IT" sz="20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RomFIGi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mFIGi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mFIGi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mFIGi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mFIGi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mFIGi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mFIGi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3_PROVA PRINCIPIO blu ">
  <a:themeElements>
    <a:clrScheme name="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00CC99"/>
      </a:accent1>
      <a:accent2>
        <a:srgbClr val="FFFFFF"/>
      </a:accent2>
      <a:accent3>
        <a:srgbClr val="FFFFFF"/>
      </a:accent3>
      <a:accent4>
        <a:srgbClr val="DADADA"/>
      </a:accent4>
      <a:accent5>
        <a:srgbClr val="AAE2CA"/>
      </a:accent5>
      <a:accent6>
        <a:srgbClr val="E7E7E7"/>
      </a:accent6>
      <a:hlink>
        <a:srgbClr val="CCCCFF"/>
      </a:hlink>
      <a:folHlink>
        <a:srgbClr val="B2B2B2"/>
      </a:folHlink>
    </a:clrScheme>
    <a:fontScheme name="PROVA PRINCIPIO blu 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388" tIns="45705" rIns="91388" bIns="45705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388" tIns="45705" rIns="91388" bIns="45705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OVA PRINCIPIO blu 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VA PRINCIPIO blu 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PROVA PRINCIPIO blu ">
  <a:themeElements>
    <a:clrScheme name="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00CC99"/>
      </a:accent1>
      <a:accent2>
        <a:srgbClr val="FFFFFF"/>
      </a:accent2>
      <a:accent3>
        <a:srgbClr val="FFFFFF"/>
      </a:accent3>
      <a:accent4>
        <a:srgbClr val="DADADA"/>
      </a:accent4>
      <a:accent5>
        <a:srgbClr val="AAE2CA"/>
      </a:accent5>
      <a:accent6>
        <a:srgbClr val="E7E7E7"/>
      </a:accent6>
      <a:hlink>
        <a:srgbClr val="CCCCFF"/>
      </a:hlink>
      <a:folHlink>
        <a:srgbClr val="B2B2B2"/>
      </a:folHlink>
    </a:clrScheme>
    <a:fontScheme name="PROVA PRINCIPIO blu 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388" tIns="45705" rIns="91388" bIns="45705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388" tIns="45705" rIns="91388" bIns="45705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OVA PRINCIPIO blu 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VA PRINCIPIO blu 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6_PROVA PRINCIPIO blu ">
  <a:themeElements>
    <a:clrScheme name="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00CC99"/>
      </a:accent1>
      <a:accent2>
        <a:srgbClr val="FFFFFF"/>
      </a:accent2>
      <a:accent3>
        <a:srgbClr val="FFFFFF"/>
      </a:accent3>
      <a:accent4>
        <a:srgbClr val="DADADA"/>
      </a:accent4>
      <a:accent5>
        <a:srgbClr val="AAE2CA"/>
      </a:accent5>
      <a:accent6>
        <a:srgbClr val="E7E7E7"/>
      </a:accent6>
      <a:hlink>
        <a:srgbClr val="CCCCFF"/>
      </a:hlink>
      <a:folHlink>
        <a:srgbClr val="B2B2B2"/>
      </a:folHlink>
    </a:clrScheme>
    <a:fontScheme name="PROVA PRINCIPIO blu 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388" tIns="45705" rIns="91388" bIns="45705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388" tIns="45705" rIns="91388" bIns="45705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OVA PRINCIPIO blu 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VA PRINCIPIO blu 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7_PROVA PRINCIPIO blu ">
  <a:themeElements>
    <a:clrScheme name="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00CC99"/>
      </a:accent1>
      <a:accent2>
        <a:srgbClr val="FFFFFF"/>
      </a:accent2>
      <a:accent3>
        <a:srgbClr val="FFFFFF"/>
      </a:accent3>
      <a:accent4>
        <a:srgbClr val="DADADA"/>
      </a:accent4>
      <a:accent5>
        <a:srgbClr val="AAE2CA"/>
      </a:accent5>
      <a:accent6>
        <a:srgbClr val="E7E7E7"/>
      </a:accent6>
      <a:hlink>
        <a:srgbClr val="CCCCFF"/>
      </a:hlink>
      <a:folHlink>
        <a:srgbClr val="B2B2B2"/>
      </a:folHlink>
    </a:clrScheme>
    <a:fontScheme name="PROVA PRINCIPIO blu 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388" tIns="45705" rIns="91388" bIns="45705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388" tIns="45705" rIns="91388" bIns="45705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OVA PRINCIPIO blu 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VA PRINCIPIO blu 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5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5_PROVA PRINCIPIO blu ">
  <a:themeElements>
    <a:clrScheme name="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00CC99"/>
      </a:accent1>
      <a:accent2>
        <a:srgbClr val="FFFFFF"/>
      </a:accent2>
      <a:accent3>
        <a:srgbClr val="FFFFFF"/>
      </a:accent3>
      <a:accent4>
        <a:srgbClr val="DADADA"/>
      </a:accent4>
      <a:accent5>
        <a:srgbClr val="AAE2CA"/>
      </a:accent5>
      <a:accent6>
        <a:srgbClr val="E7E7E7"/>
      </a:accent6>
      <a:hlink>
        <a:srgbClr val="CCCCFF"/>
      </a:hlink>
      <a:folHlink>
        <a:srgbClr val="B2B2B2"/>
      </a:folHlink>
    </a:clrScheme>
    <a:fontScheme name="PROVA PRINCIPIO blu 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388" tIns="45705" rIns="91388" bIns="45705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388" tIns="45705" rIns="91388" bIns="45705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OVA PRINCIPIO blu 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VA PRINCIPIO blu 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VA PRINCIPIO blu 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D:\d_______DATI OPERATORI\STEFANO\PROVA PRINCIPIO blu .ppt</Template>
  <TotalTime>39602</TotalTime>
  <Words>1698</Words>
  <Application>Microsoft Office PowerPoint</Application>
  <PresentationFormat>Presentazione su schermo (4:3)</PresentationFormat>
  <Paragraphs>476</Paragraphs>
  <Slides>24</Slides>
  <Notes>8</Notes>
  <HiddenSlides>0</HiddenSlides>
  <MMClips>0</MMClips>
  <ScaleCrop>false</ScaleCrop>
  <HeadingPairs>
    <vt:vector size="6" baseType="variant">
      <vt:variant>
        <vt:lpstr>Tema</vt:lpstr>
      </vt:variant>
      <vt:variant>
        <vt:i4>9</vt:i4>
      </vt:variant>
      <vt:variant>
        <vt:lpstr>Server OLE incorporati</vt:lpstr>
      </vt:variant>
      <vt:variant>
        <vt:i4>3</vt:i4>
      </vt:variant>
      <vt:variant>
        <vt:lpstr>Titoli diapositive</vt:lpstr>
      </vt:variant>
      <vt:variant>
        <vt:i4>24</vt:i4>
      </vt:variant>
    </vt:vector>
  </HeadingPairs>
  <TitlesOfParts>
    <vt:vector size="36" baseType="lpstr">
      <vt:lpstr>PROVA PRINCIPIO blu </vt:lpstr>
      <vt:lpstr>9_PROVA PRINCIPIO blu </vt:lpstr>
      <vt:lpstr>4_RomFIGio</vt:lpstr>
      <vt:lpstr>13_PROVA PRINCIPIO blu </vt:lpstr>
      <vt:lpstr>14_PROVA PRINCIPIO blu </vt:lpstr>
      <vt:lpstr>16_PROVA PRINCIPIO blu </vt:lpstr>
      <vt:lpstr>17_PROVA PRINCIPIO blu </vt:lpstr>
      <vt:lpstr>5_Tema di Office</vt:lpstr>
      <vt:lpstr>5_PROVA PRINCIPIO blu </vt:lpstr>
      <vt:lpstr>Foglio di lavoro</vt:lpstr>
      <vt:lpstr>Document</vt:lpstr>
      <vt:lpstr>Documento</vt:lpstr>
      <vt:lpstr>Presentazione standard di PowerPoint</vt:lpstr>
      <vt:lpstr>Presentazione standard di PowerPoint</vt:lpstr>
      <vt:lpstr>DATI ReM RE-R:Distribuzione INCIDENZA per residenza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Rete Rilevazione ReM: stato dell’arte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F&amp;D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PIPPO</dc:creator>
  <cp:lastModifiedBy>Romanelli Antonio</cp:lastModifiedBy>
  <cp:revision>1950</cp:revision>
  <cp:lastPrinted>2020-01-13T15:58:10Z</cp:lastPrinted>
  <dcterms:created xsi:type="dcterms:W3CDTF">2002-11-17T13:40:57Z</dcterms:created>
  <dcterms:modified xsi:type="dcterms:W3CDTF">2020-10-16T16:10:40Z</dcterms:modified>
</cp:coreProperties>
</file>